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8" r:id="rId1"/>
  </p:sldMasterIdLst>
  <p:notesMasterIdLst>
    <p:notesMasterId r:id="rId15"/>
  </p:notesMasterIdLst>
  <p:sldIdLst>
    <p:sldId id="256" r:id="rId2"/>
    <p:sldId id="268" r:id="rId3"/>
    <p:sldId id="269" r:id="rId4"/>
    <p:sldId id="270" r:id="rId5"/>
    <p:sldId id="29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89" r:id="rId14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6699"/>
    <a:srgbClr val="FF66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338465-9B51-4CF0-95E4-ABAD736F045F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38465-9B51-4CF0-95E4-ABAD736F045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38465-9B51-4CF0-95E4-ABAD736F045F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4DF-7B01-4A96-B4DF-A79016FC5BC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C2D1-EBAB-4FFB-8109-C937353F11F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F3BD-5AFD-442B-A121-B8AA2C12966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5DD7-7C72-4B88-9104-31C7BC0F53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7DCD-DEFE-40C8-B04A-2B47FB05CA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5D9A-ABCA-4116-833F-F431547585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5158-F9CA-4276-A7AE-B0F6AF0C28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E04E-21A5-44BA-A8D3-10707249B5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80D0-FC2C-4083-A094-47D7D806B6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34CBE-7858-4092-9823-B2E653E750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038467-1F1C-4668-AC2C-D2BD5AB8D75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A84050-6AB3-460C-9C23-0D85360F73FE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 Box 72"/>
          <p:cNvSpPr txBox="1">
            <a:spLocks noChangeArrowheads="1"/>
          </p:cNvSpPr>
          <p:nvPr userDrawn="1"/>
        </p:nvSpPr>
        <p:spPr bwMode="auto">
          <a:xfrm>
            <a:off x="8743950" y="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>
                <a:latin typeface="Garamond" pitchFamily="18" charset="0"/>
              </a:rPr>
              <a:t>16</a:t>
            </a:r>
            <a:endParaRPr lang="it-IT">
              <a:latin typeface="Garamond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9" r:id="rId1"/>
    <p:sldLayoutId id="2147484350" r:id="rId2"/>
    <p:sldLayoutId id="2147484351" r:id="rId3"/>
    <p:sldLayoutId id="2147484352" r:id="rId4"/>
    <p:sldLayoutId id="2147484353" r:id="rId5"/>
    <p:sldLayoutId id="2147484354" r:id="rId6"/>
    <p:sldLayoutId id="2147484355" r:id="rId7"/>
    <p:sldLayoutId id="2147484356" r:id="rId8"/>
    <p:sldLayoutId id="2147484357" r:id="rId9"/>
    <p:sldLayoutId id="2147484358" r:id="rId10"/>
    <p:sldLayoutId id="214748435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50825" y="404813"/>
            <a:ext cx="8569325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it-IT" sz="2400" b="1" cap="small" dirty="0" smtClean="0">
              <a:latin typeface="Garamond" pitchFamily="18" charset="0"/>
              <a:cs typeface="Times New Roman" pitchFamily="18" charset="0"/>
            </a:endParaRPr>
          </a:p>
          <a:p>
            <a:pPr algn="ctr"/>
            <a:endParaRPr lang="it-IT" sz="2400" b="1" cap="small" dirty="0" smtClean="0">
              <a:latin typeface="Garamond" pitchFamily="18" charset="0"/>
              <a:cs typeface="Times New Roman" pitchFamily="18" charset="0"/>
            </a:endParaRPr>
          </a:p>
          <a:p>
            <a:pPr algn="ctr"/>
            <a:endParaRPr lang="it-IT" sz="2400" b="1" cap="small" dirty="0" smtClean="0">
              <a:latin typeface="Garamond" pitchFamily="18" charset="0"/>
              <a:cs typeface="Times New Roman" pitchFamily="18" charset="0"/>
            </a:endParaRPr>
          </a:p>
          <a:p>
            <a:pPr algn="ctr"/>
            <a:endParaRPr lang="it-IT" sz="1600" b="1" cap="small" dirty="0" smtClean="0">
              <a:latin typeface="Garamond" pitchFamily="18" charset="0"/>
              <a:cs typeface="Times New Roman" pitchFamily="18" charset="0"/>
            </a:endParaRPr>
          </a:p>
          <a:p>
            <a:pPr algn="ctr"/>
            <a:r>
              <a:rPr lang="it-IT" sz="2000" b="1" cap="small" dirty="0" smtClean="0">
                <a:latin typeface="Garamond" pitchFamily="18" charset="0"/>
                <a:cs typeface="Times New Roman" pitchFamily="18" charset="0"/>
              </a:rPr>
              <a:t>Fondazione Forense Bolognese</a:t>
            </a:r>
          </a:p>
          <a:p>
            <a:pPr algn="ctr"/>
            <a:r>
              <a:rPr lang="it-IT" sz="1600" b="1" dirty="0" smtClean="0">
                <a:latin typeface="Garamond" pitchFamily="18" charset="0"/>
                <a:cs typeface="Times New Roman" pitchFamily="18" charset="0"/>
              </a:rPr>
              <a:t>Consiglio dell’Ordine degli Avvocati di Bologna</a:t>
            </a:r>
          </a:p>
          <a:p>
            <a:pPr algn="ctr"/>
            <a:endParaRPr lang="it-IT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01622" y="2708921"/>
            <a:ext cx="7772400" cy="111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/>
            <a:r>
              <a:rPr lang="it-IT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Joint </a:t>
            </a:r>
            <a:r>
              <a:rPr lang="it-IT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Ventures</a:t>
            </a:r>
            <a:r>
              <a:rPr lang="it-IT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Internazionali </a:t>
            </a:r>
            <a:endParaRPr lang="it-IT" sz="3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50825" y="4113077"/>
            <a:ext cx="856932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it-IT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/>
            <a:r>
              <a:rPr lang="it-IT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Bologna, 11 aprile 2016</a:t>
            </a:r>
            <a:endParaRPr lang="it-IT" sz="2000" dirty="0" smtClean="0">
              <a:latin typeface="Garamond" pitchFamily="18" charset="0"/>
            </a:endParaRPr>
          </a:p>
          <a:p>
            <a:pPr algn="ctr"/>
            <a:endParaRPr lang="it-IT" sz="2000" b="1" cap="small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/>
            <a:endParaRPr lang="it-IT" sz="1200" b="1" cap="small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/>
            <a:r>
              <a:rPr lang="it-IT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Antonio Fraticelli</a:t>
            </a:r>
          </a:p>
          <a:p>
            <a:pPr algn="ctr"/>
            <a:r>
              <a:rPr lang="it-IT" sz="5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_________________________________________________________________</a:t>
            </a:r>
          </a:p>
          <a:p>
            <a:pPr algn="ctr"/>
            <a:endParaRPr lang="it-IT" sz="300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/>
            <a:r>
              <a:rPr lang="it-IT" sz="16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avvocato</a:t>
            </a:r>
          </a:p>
          <a:p>
            <a:pPr algn="ctr"/>
            <a:endParaRPr lang="it-IT" sz="1000" b="1" cap="small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/>
            <a:r>
              <a:rPr lang="it-IT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www.fraticelli.pro</a:t>
            </a:r>
          </a:p>
          <a:p>
            <a:pPr algn="ctr"/>
            <a:endParaRPr lang="it-IT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pic>
        <p:nvPicPr>
          <p:cNvPr id="3696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4305" y="398421"/>
            <a:ext cx="9239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80D0-FC2C-4083-A094-47D7D806B6D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6071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Le clausole principali del JVA (segue)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4515780"/>
          </a:xfrm>
        </p:spPr>
        <p:txBody>
          <a:bodyPr>
            <a:normAutofit fontScale="92500" lnSpcReduction="10000"/>
          </a:bodyPr>
          <a:lstStyle/>
          <a:p>
            <a:r>
              <a:rPr lang="it-IT" sz="1600" b="1" i="1" dirty="0" smtClean="0"/>
              <a:t>Trasferimento delle azioni/quote della JVC</a:t>
            </a:r>
          </a:p>
          <a:p>
            <a:pPr>
              <a:buNone/>
            </a:pPr>
            <a:endParaRPr lang="it-IT" sz="900" b="1" i="1" dirty="0" smtClean="0"/>
          </a:p>
          <a:p>
            <a:pPr lvl="1">
              <a:buNone/>
            </a:pPr>
            <a:r>
              <a:rPr lang="it-IT" sz="1400" b="1" i="1" dirty="0" smtClean="0"/>
              <a:t>Clausole volte a mantenere l’equilibrio dei </a:t>
            </a:r>
            <a:r>
              <a:rPr lang="it-IT" sz="1400" b="1" i="1" dirty="0" err="1" smtClean="0"/>
              <a:t>co-venturers</a:t>
            </a:r>
            <a:r>
              <a:rPr lang="it-IT" sz="1400" b="1" i="1" dirty="0" smtClean="0"/>
              <a:t> nella loro partecipazione alla JVC</a:t>
            </a:r>
          </a:p>
          <a:p>
            <a:pPr lvl="1"/>
            <a:r>
              <a:rPr lang="it-IT" sz="1400" i="1" dirty="0" err="1" smtClean="0"/>
              <a:t>Lock-in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period</a:t>
            </a:r>
            <a:r>
              <a:rPr lang="it-IT" sz="1400" i="1" dirty="0" smtClean="0"/>
              <a:t>: </a:t>
            </a:r>
            <a:r>
              <a:rPr lang="it-IT" sz="1400" dirty="0" smtClean="0"/>
              <a:t>divieto di cessione delle partecipazioni (salvo </a:t>
            </a:r>
            <a:r>
              <a:rPr lang="it-IT" sz="1400" dirty="0" err="1" smtClean="0"/>
              <a:t>intragruppo</a:t>
            </a:r>
            <a:r>
              <a:rPr lang="it-IT" sz="1400" dirty="0" smtClean="0"/>
              <a:t>) per un certo periodo, per dare stabilità alla fase iniziale della JV</a:t>
            </a:r>
          </a:p>
          <a:p>
            <a:pPr lvl="1"/>
            <a:r>
              <a:rPr lang="it-IT" sz="1400" dirty="0" smtClean="0"/>
              <a:t>Clausola di prelazione a favore degli altri </a:t>
            </a:r>
            <a:r>
              <a:rPr lang="it-IT" sz="1400" i="1" dirty="0" err="1" smtClean="0"/>
              <a:t>co-venturers</a:t>
            </a:r>
            <a:endParaRPr lang="it-IT" sz="1400" i="1" dirty="0" smtClean="0"/>
          </a:p>
          <a:p>
            <a:pPr lvl="1"/>
            <a:r>
              <a:rPr lang="it-IT" sz="1400" dirty="0" smtClean="0"/>
              <a:t>Clausola di gradimento</a:t>
            </a:r>
          </a:p>
          <a:p>
            <a:pPr lvl="1"/>
            <a:r>
              <a:rPr lang="it-IT" sz="1400" dirty="0" smtClean="0"/>
              <a:t>Divieto di cessione a concorrenti</a:t>
            </a:r>
          </a:p>
          <a:p>
            <a:pPr lvl="1"/>
            <a:r>
              <a:rPr lang="it-IT" sz="1400" dirty="0" smtClean="0"/>
              <a:t>Obbligo  del cessionario ad accettare per iscritto i termini del </a:t>
            </a:r>
            <a:r>
              <a:rPr lang="it-IT" sz="1400" i="1" dirty="0" smtClean="0"/>
              <a:t>JVA</a:t>
            </a:r>
            <a:r>
              <a:rPr lang="it-IT" sz="1400" dirty="0" smtClean="0"/>
              <a:t> (condizione sospensiva)</a:t>
            </a:r>
          </a:p>
          <a:p>
            <a:pPr lvl="1">
              <a:buNone/>
            </a:pPr>
            <a:endParaRPr lang="it-IT" sz="1400" dirty="0" smtClean="0"/>
          </a:p>
          <a:p>
            <a:pPr lvl="1">
              <a:buNone/>
            </a:pPr>
            <a:r>
              <a:rPr lang="it-IT" sz="1400" b="1" i="1" dirty="0" smtClean="0"/>
              <a:t>Clausole  finalizzate a “pilotare” modifiche negli equilibri di partecipazione nella JVC</a:t>
            </a:r>
          </a:p>
          <a:p>
            <a:pPr lvl="1"/>
            <a:r>
              <a:rPr lang="it-IT" sz="1400" dirty="0" smtClean="0"/>
              <a:t>Opzione a favore di uno o più </a:t>
            </a:r>
            <a:r>
              <a:rPr lang="it-IT" sz="1400" i="1" dirty="0" err="1" smtClean="0"/>
              <a:t>co-venturers</a:t>
            </a:r>
            <a:r>
              <a:rPr lang="it-IT" sz="1400" i="1" dirty="0" smtClean="0"/>
              <a:t> </a:t>
            </a:r>
            <a:r>
              <a:rPr lang="it-IT" sz="1400" dirty="0" smtClean="0"/>
              <a:t>(meccanismi di graduale passaggio della maggioranza a uno dei </a:t>
            </a:r>
            <a:r>
              <a:rPr lang="it-IT" sz="1400" i="1" dirty="0" err="1" smtClean="0"/>
              <a:t>co-venturers</a:t>
            </a:r>
            <a:r>
              <a:rPr lang="it-IT" sz="1400" i="1" dirty="0" smtClean="0"/>
              <a:t> – </a:t>
            </a:r>
            <a:r>
              <a:rPr lang="it-IT" sz="1400" dirty="0" smtClean="0"/>
              <a:t>Alterazione delle JV 50-50) </a:t>
            </a:r>
          </a:p>
          <a:p>
            <a:pPr lvl="1"/>
            <a:r>
              <a:rPr lang="it-IT" sz="1400" i="1" dirty="0" smtClean="0"/>
              <a:t>Put </a:t>
            </a:r>
            <a:r>
              <a:rPr lang="it-IT" sz="1400" dirty="0" smtClean="0"/>
              <a:t>e </a:t>
            </a:r>
            <a:r>
              <a:rPr lang="it-IT" sz="1400" i="1" dirty="0" err="1" smtClean="0"/>
              <a:t>call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options</a:t>
            </a:r>
            <a:endParaRPr lang="it-IT" sz="1400" i="1" dirty="0" smtClean="0"/>
          </a:p>
          <a:p>
            <a:pPr lvl="1"/>
            <a:r>
              <a:rPr lang="it-IT" sz="1400" i="1" dirty="0" smtClean="0"/>
              <a:t>Drag </a:t>
            </a:r>
            <a:r>
              <a:rPr lang="it-IT" sz="1400" i="1" dirty="0" err="1" smtClean="0"/>
              <a:t>along</a:t>
            </a:r>
            <a:r>
              <a:rPr lang="it-IT" sz="1400" i="1" dirty="0" smtClean="0"/>
              <a:t> </a:t>
            </a:r>
            <a:r>
              <a:rPr lang="it-IT" sz="1400" dirty="0" smtClean="0"/>
              <a:t>(“clausola di trascinamento”: il socio che intende vendere a terzi obbliga gli altri </a:t>
            </a:r>
            <a:r>
              <a:rPr lang="it-IT" sz="1400" i="1" dirty="0" err="1" smtClean="0"/>
              <a:t>co-venturers</a:t>
            </a:r>
            <a:r>
              <a:rPr lang="it-IT" sz="1400" i="1" dirty="0" smtClean="0"/>
              <a:t> </a:t>
            </a:r>
            <a:r>
              <a:rPr lang="it-IT" sz="1400" dirty="0" smtClean="0"/>
              <a:t> a vendere la loro partecipazione alle medesime condizioni – facilita l’acquirente a rastrellare l’intero capitale sociale)</a:t>
            </a:r>
            <a:endParaRPr lang="it-IT" sz="1400" i="1" dirty="0" smtClean="0"/>
          </a:p>
          <a:p>
            <a:pPr lvl="1"/>
            <a:r>
              <a:rPr lang="it-IT" sz="1400" i="1" dirty="0" err="1" smtClean="0"/>
              <a:t>Tag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along</a:t>
            </a:r>
            <a:r>
              <a:rPr lang="it-IT" sz="1400" i="1" dirty="0" smtClean="0"/>
              <a:t> </a:t>
            </a:r>
            <a:r>
              <a:rPr lang="it-IT" sz="1400" dirty="0" smtClean="0"/>
              <a:t>(“patto di accodamento”, a favore dei soci di minoranza: se il socio di maggioranza cede la propria partecipazione, gli altri soci possono vendere al medesimo acquirente anche la loro partecipazione, alle stesse condizioni di prezzo)</a:t>
            </a:r>
          </a:p>
          <a:p>
            <a:pPr lvl="1"/>
            <a:r>
              <a:rPr lang="it-IT" sz="1400" i="1" dirty="0" err="1" smtClean="0"/>
              <a:t>Change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of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control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exit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clauses</a:t>
            </a:r>
            <a:endParaRPr lang="it-IT" sz="1400" i="1" dirty="0" smtClean="0"/>
          </a:p>
          <a:p>
            <a:pPr lvl="1"/>
            <a:endParaRPr lang="it-IT" sz="1400" dirty="0" smtClean="0"/>
          </a:p>
          <a:p>
            <a:pPr lvl="1"/>
            <a:endParaRPr lang="it-IT" sz="1400" b="1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5DD7-7C72-4B88-9104-31C7BC0F537F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4692"/>
          </a:xfrm>
        </p:spPr>
        <p:txBody>
          <a:bodyPr>
            <a:normAutofit/>
          </a:bodyPr>
          <a:lstStyle/>
          <a:p>
            <a:r>
              <a:rPr lang="it-IT" sz="3200" dirty="0" smtClean="0"/>
              <a:t>Le clausole principali del JVA (segue)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endParaRPr lang="it-IT" sz="1800" dirty="0" smtClean="0"/>
          </a:p>
          <a:p>
            <a:r>
              <a:rPr lang="it-IT" sz="1800" dirty="0" smtClean="0"/>
              <a:t>Clausole di soluzione del </a:t>
            </a:r>
            <a:r>
              <a:rPr lang="it-IT" sz="1800" b="1" i="1" dirty="0" err="1" smtClean="0"/>
              <a:t>deadlock</a:t>
            </a:r>
            <a:r>
              <a:rPr lang="it-IT" sz="1800" b="1" i="1" dirty="0" smtClean="0"/>
              <a:t> </a:t>
            </a:r>
            <a:r>
              <a:rPr lang="it-IT" sz="1800" dirty="0" smtClean="0"/>
              <a:t>(</a:t>
            </a:r>
            <a:r>
              <a:rPr lang="it-IT" sz="1800" i="1" dirty="0" smtClean="0"/>
              <a:t>problema centrale nelle JV “fifty-fifty”)</a:t>
            </a:r>
          </a:p>
          <a:p>
            <a:endParaRPr lang="it-IT" sz="800" i="1" dirty="0" smtClean="0"/>
          </a:p>
          <a:p>
            <a:pPr lvl="1"/>
            <a:r>
              <a:rPr lang="it-IT" sz="1600" dirty="0" smtClean="0"/>
              <a:t>ricorso alla composizione bonaria (</a:t>
            </a:r>
            <a:r>
              <a:rPr lang="it-IT" sz="1600" i="1" dirty="0" err="1" smtClean="0"/>
              <a:t>amicable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solution</a:t>
            </a:r>
            <a:r>
              <a:rPr lang="it-IT" sz="1600" dirty="0" smtClean="0"/>
              <a:t>) con meccanismo graduale: in caso di mancato accordo tra le parti nell’ambito della JV, le ragioni di </a:t>
            </a:r>
            <a:r>
              <a:rPr lang="it-IT" sz="1600" i="1" dirty="0" err="1" smtClean="0"/>
              <a:t>deadlock</a:t>
            </a:r>
            <a:r>
              <a:rPr lang="it-IT" sz="1600" dirty="0" smtClean="0"/>
              <a:t> possono essere rimesse ai legali rappresentanti o ai titolari delle capogruppo  cui fanno riferimento le società </a:t>
            </a:r>
            <a:r>
              <a:rPr lang="it-IT" sz="1600" i="1" dirty="0" err="1" smtClean="0"/>
              <a:t>co-venturers</a:t>
            </a:r>
            <a:endParaRPr lang="it-IT" sz="1600" i="1" dirty="0" smtClean="0"/>
          </a:p>
          <a:p>
            <a:pPr lvl="1"/>
            <a:endParaRPr lang="it-IT" sz="800" i="1" dirty="0" smtClean="0"/>
          </a:p>
          <a:p>
            <a:pPr lvl="1"/>
            <a:r>
              <a:rPr lang="it-IT" sz="1600" dirty="0" smtClean="0"/>
              <a:t>Forme di cessione forzosa della partecipazione da un </a:t>
            </a:r>
            <a:r>
              <a:rPr lang="it-IT" sz="1600" i="1" dirty="0" err="1" smtClean="0"/>
              <a:t>co-venturer</a:t>
            </a:r>
            <a:r>
              <a:rPr lang="it-IT" sz="1600" i="1" dirty="0" smtClean="0"/>
              <a:t> </a:t>
            </a:r>
            <a:r>
              <a:rPr lang="it-IT" sz="1600" dirty="0" smtClean="0"/>
              <a:t>all’altro</a:t>
            </a:r>
          </a:p>
          <a:p>
            <a:pPr lvl="2"/>
            <a:r>
              <a:rPr lang="it-IT" sz="1500" dirty="0" smtClean="0"/>
              <a:t>Opzioni di vendita o di acquisto (</a:t>
            </a:r>
            <a:r>
              <a:rPr lang="it-IT" sz="1500" i="1" dirty="0" smtClean="0"/>
              <a:t>put/</a:t>
            </a:r>
            <a:r>
              <a:rPr lang="it-IT" sz="1500" i="1" dirty="0" err="1" smtClean="0"/>
              <a:t>call</a:t>
            </a:r>
            <a:r>
              <a:rPr lang="it-IT" sz="1500" dirty="0" smtClean="0"/>
              <a:t>) </a:t>
            </a:r>
          </a:p>
          <a:p>
            <a:pPr lvl="2"/>
            <a:r>
              <a:rPr lang="it-IT" sz="1500" i="1" dirty="0" err="1" smtClean="0"/>
              <a:t>Dutch</a:t>
            </a:r>
            <a:r>
              <a:rPr lang="it-IT" sz="1500" i="1" dirty="0" smtClean="0"/>
              <a:t> </a:t>
            </a:r>
            <a:r>
              <a:rPr lang="it-IT" sz="1500" i="1" dirty="0" err="1" smtClean="0"/>
              <a:t>Auction</a:t>
            </a:r>
            <a:r>
              <a:rPr lang="it-IT" sz="1500" dirty="0" smtClean="0"/>
              <a:t> (asta a buste chiuse per l’acquisto della partecipazione altrui)</a:t>
            </a:r>
          </a:p>
          <a:p>
            <a:pPr lvl="2"/>
            <a:r>
              <a:rPr lang="it-IT" sz="1500" i="1" dirty="0" err="1" smtClean="0"/>
              <a:t>Russian</a:t>
            </a:r>
            <a:r>
              <a:rPr lang="it-IT" sz="1500" i="1" dirty="0" smtClean="0"/>
              <a:t> roulette</a:t>
            </a:r>
            <a:r>
              <a:rPr lang="it-IT" sz="1500" dirty="0" smtClean="0"/>
              <a:t>: una parte invita l’altra parte a vendergli la propria partecipazione o, in alternativa, a comprare la sua, per lo stesso </a:t>
            </a:r>
            <a:r>
              <a:rPr lang="it-IT" sz="1500" dirty="0" smtClean="0"/>
              <a:t>prezzo</a:t>
            </a:r>
          </a:p>
          <a:p>
            <a:pPr lvl="3"/>
            <a:r>
              <a:rPr lang="it-IT" sz="1400" dirty="0" smtClean="0"/>
              <a:t>variante con rilancio: </a:t>
            </a:r>
            <a:r>
              <a:rPr lang="it-IT" sz="1400" i="1" dirty="0" smtClean="0"/>
              <a:t>Texas </a:t>
            </a:r>
            <a:r>
              <a:rPr lang="it-IT" sz="1400" i="1" dirty="0" err="1" smtClean="0"/>
              <a:t>shoot-out</a:t>
            </a:r>
            <a:r>
              <a:rPr lang="it-IT" sz="1400" i="1" dirty="0" smtClean="0"/>
              <a:t> </a:t>
            </a:r>
            <a:r>
              <a:rPr lang="it-IT" sz="1400" i="1" smtClean="0"/>
              <a:t>clause</a:t>
            </a:r>
            <a:endParaRPr lang="it-IT" sz="1400" i="1" dirty="0" smtClean="0"/>
          </a:p>
          <a:p>
            <a:pPr lvl="2"/>
            <a:endParaRPr lang="it-IT" sz="800" dirty="0" smtClean="0"/>
          </a:p>
          <a:p>
            <a:pPr lvl="1"/>
            <a:r>
              <a:rPr lang="it-IT" sz="1600" i="1" dirty="0" smtClean="0"/>
              <a:t>Swing vote</a:t>
            </a:r>
            <a:r>
              <a:rPr lang="it-IT" sz="1600" dirty="0" smtClean="0"/>
              <a:t>: si rimette la decisione sulla </a:t>
            </a:r>
            <a:r>
              <a:rPr lang="it-IT" sz="1600" i="1" dirty="0" err="1" smtClean="0"/>
              <a:t>deadlocked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issue</a:t>
            </a:r>
            <a:r>
              <a:rPr lang="it-IT" sz="1600" dirty="0" smtClean="0"/>
              <a:t> a un soggetto terzo indipendente</a:t>
            </a:r>
          </a:p>
          <a:p>
            <a:pPr lvl="1"/>
            <a:endParaRPr lang="it-IT" sz="800" dirty="0" smtClean="0"/>
          </a:p>
          <a:p>
            <a:pPr lvl="1"/>
            <a:r>
              <a:rPr lang="it-IT" sz="1600" dirty="0" smtClean="0"/>
              <a:t>Liquidazione e scioglimento della JVC</a:t>
            </a:r>
          </a:p>
          <a:p>
            <a:pPr lvl="2"/>
            <a:endParaRPr lang="it-IT" sz="1500" dirty="0" smtClean="0"/>
          </a:p>
          <a:p>
            <a:pPr lvl="2"/>
            <a:endParaRPr lang="it-IT" sz="11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5DD7-7C72-4B88-9104-31C7BC0F537F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Le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Midnight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clauses</a:t>
            </a:r>
            <a:endParaRPr lang="it-IT" sz="3600" i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000" i="1" dirty="0" smtClean="0"/>
              <a:t>Legge applicabile</a:t>
            </a:r>
            <a:endParaRPr lang="it-IT" sz="2000" i="1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it-IT" sz="2000" i="1" dirty="0" smtClean="0"/>
              <a:t>Risoluzione delle controversie</a:t>
            </a:r>
            <a:endParaRPr lang="it-IT" sz="2000" i="1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Legge applicabile al JVA e alla JVC</a:t>
            </a:r>
          </a:p>
          <a:p>
            <a:r>
              <a:rPr lang="it-IT" sz="1800" dirty="0" smtClean="0"/>
              <a:t>Norme di applicazione necessaria</a:t>
            </a:r>
          </a:p>
          <a:p>
            <a:r>
              <a:rPr lang="it-IT" sz="1800" dirty="0" smtClean="0"/>
              <a:t>Diritti nazionali e prassi del commercio internazionale: la </a:t>
            </a:r>
            <a:r>
              <a:rPr lang="it-IT" sz="1800" i="1" dirty="0" err="1" smtClean="0"/>
              <a:t>lex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mercatoria</a:t>
            </a:r>
            <a:endParaRPr lang="it-IT" sz="1800" dirty="0" smtClean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sz="1800" dirty="0" smtClean="0"/>
              <a:t>Arbitrato internazionale: una scelta spesso inevitabile</a:t>
            </a:r>
          </a:p>
          <a:p>
            <a:r>
              <a:rPr lang="it-IT" sz="1800" dirty="0" smtClean="0"/>
              <a:t>Arbitrato amministrato</a:t>
            </a:r>
          </a:p>
          <a:p>
            <a:r>
              <a:rPr lang="it-IT" sz="1800" dirty="0" smtClean="0"/>
              <a:t>Sede dell’arbitrato: riconoscimento ed esecuzione del lodo arbitrale</a:t>
            </a:r>
          </a:p>
          <a:p>
            <a:r>
              <a:rPr lang="it-IT" sz="1800" dirty="0" smtClean="0"/>
              <a:t>Materie non arbitrabili e giurisdizione locale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5158-F9CA-4276-A7AE-B0F6AF0C28CE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6031" y="1092168"/>
            <a:ext cx="8229600" cy="3452956"/>
          </a:xfrm>
        </p:spPr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Grazie per l’attenzione</a:t>
            </a:r>
            <a:endParaRPr lang="it-IT" sz="8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5DD7-7C72-4B88-9104-31C7BC0F537F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2159732" y="4617132"/>
            <a:ext cx="457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Antonio Fraticelli</a:t>
            </a:r>
          </a:p>
          <a:p>
            <a:pPr algn="ctr"/>
            <a:r>
              <a:rPr lang="it-IT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________________________________________</a:t>
            </a:r>
          </a:p>
          <a:p>
            <a:pPr algn="ctr"/>
            <a:r>
              <a:rPr lang="it-IT" sz="16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avvocato</a:t>
            </a:r>
          </a:p>
          <a:p>
            <a:pPr algn="ctr"/>
            <a:endParaRPr lang="it-IT" sz="1000" b="1" cap="small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/>
            <a:r>
              <a:rPr lang="it-IT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www.fraticelli.pro</a:t>
            </a:r>
            <a:endParaRPr lang="it-IT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82544" y="690525"/>
            <a:ext cx="81424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i="1" dirty="0" smtClean="0"/>
              <a:t>Definizione</a:t>
            </a:r>
          </a:p>
          <a:p>
            <a:endParaRPr lang="it-IT" dirty="0" smtClean="0"/>
          </a:p>
          <a:p>
            <a:pPr algn="just"/>
            <a:r>
              <a:rPr lang="it-IT" i="1" dirty="0" smtClean="0"/>
              <a:t>An </a:t>
            </a:r>
            <a:r>
              <a:rPr lang="it-IT" i="1" dirty="0" err="1" smtClean="0"/>
              <a:t>international</a:t>
            </a:r>
            <a:r>
              <a:rPr lang="it-IT" i="1" dirty="0" smtClean="0"/>
              <a:t> joint venture </a:t>
            </a:r>
            <a:r>
              <a:rPr lang="it-IT" i="1" dirty="0" err="1" smtClean="0"/>
              <a:t>is</a:t>
            </a:r>
            <a:r>
              <a:rPr lang="it-IT" i="1" dirty="0" smtClean="0"/>
              <a:t> a </a:t>
            </a:r>
            <a:r>
              <a:rPr lang="it-IT" i="1" dirty="0" err="1" smtClean="0"/>
              <a:t>structured</a:t>
            </a:r>
            <a:r>
              <a:rPr lang="it-IT" i="1" dirty="0" smtClean="0"/>
              <a:t> </a:t>
            </a:r>
            <a:r>
              <a:rPr lang="it-IT" i="1" dirty="0" err="1" smtClean="0"/>
              <a:t>cooperation</a:t>
            </a:r>
            <a:r>
              <a:rPr lang="it-IT" i="1" dirty="0" smtClean="0"/>
              <a:t> </a:t>
            </a:r>
            <a:r>
              <a:rPr lang="it-IT" i="1" dirty="0" err="1" smtClean="0"/>
              <a:t>between</a:t>
            </a:r>
            <a:r>
              <a:rPr lang="it-IT" i="1" dirty="0" smtClean="0"/>
              <a:t> </a:t>
            </a:r>
            <a:r>
              <a:rPr lang="it-IT" i="1" dirty="0" err="1" smtClean="0"/>
              <a:t>two</a:t>
            </a:r>
            <a:r>
              <a:rPr lang="it-IT" i="1" dirty="0" smtClean="0"/>
              <a:t> or more </a:t>
            </a:r>
            <a:r>
              <a:rPr lang="it-IT" i="1" dirty="0" err="1" smtClean="0"/>
              <a:t>companies</a:t>
            </a:r>
            <a:r>
              <a:rPr lang="it-IT" i="1" dirty="0" smtClean="0"/>
              <a:t> </a:t>
            </a:r>
            <a:r>
              <a:rPr lang="it-IT" i="1" dirty="0" err="1" smtClean="0"/>
              <a:t>from</a:t>
            </a:r>
            <a:r>
              <a:rPr lang="it-IT" i="1" dirty="0" smtClean="0"/>
              <a:t> </a:t>
            </a:r>
            <a:r>
              <a:rPr lang="it-IT" i="1" dirty="0" err="1" smtClean="0"/>
              <a:t>different</a:t>
            </a:r>
            <a:r>
              <a:rPr lang="it-IT" i="1" dirty="0" smtClean="0"/>
              <a:t> </a:t>
            </a:r>
            <a:r>
              <a:rPr lang="it-IT" i="1" dirty="0" err="1" smtClean="0"/>
              <a:t>countries</a:t>
            </a:r>
            <a:r>
              <a:rPr lang="it-IT" i="1" dirty="0" smtClean="0"/>
              <a:t> in </a:t>
            </a:r>
            <a:r>
              <a:rPr lang="it-IT" i="1" dirty="0" err="1" smtClean="0"/>
              <a:t>which</a:t>
            </a:r>
            <a:r>
              <a:rPr lang="it-IT" i="1" dirty="0" smtClean="0"/>
              <a:t> the </a:t>
            </a:r>
            <a:r>
              <a:rPr lang="it-IT" i="1" dirty="0" err="1" smtClean="0"/>
              <a:t>members</a:t>
            </a:r>
            <a:r>
              <a:rPr lang="it-IT" i="1" dirty="0" smtClean="0"/>
              <a:t> combine some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their</a:t>
            </a:r>
            <a:r>
              <a:rPr lang="it-IT" i="1" dirty="0" smtClean="0"/>
              <a:t> </a:t>
            </a:r>
            <a:r>
              <a:rPr lang="it-IT" i="1" dirty="0" err="1" smtClean="0"/>
              <a:t>resources</a:t>
            </a:r>
            <a:r>
              <a:rPr lang="it-IT" i="1" dirty="0" smtClean="0"/>
              <a:t> for a common </a:t>
            </a:r>
            <a:r>
              <a:rPr lang="it-IT" i="1" dirty="0" err="1" smtClean="0"/>
              <a:t>undertaking</a:t>
            </a:r>
            <a:r>
              <a:rPr lang="it-IT" i="1" dirty="0" smtClean="0"/>
              <a:t> </a:t>
            </a:r>
            <a:r>
              <a:rPr lang="it-IT" i="1" dirty="0" err="1" smtClean="0"/>
              <a:t>while</a:t>
            </a:r>
            <a:r>
              <a:rPr lang="it-IT" i="1" dirty="0" smtClean="0"/>
              <a:t> </a:t>
            </a:r>
            <a:r>
              <a:rPr lang="it-IT" i="1" dirty="0" err="1" smtClean="0"/>
              <a:t>remaining</a:t>
            </a:r>
            <a:r>
              <a:rPr lang="it-IT" i="1" dirty="0" smtClean="0"/>
              <a:t> </a:t>
            </a:r>
            <a:r>
              <a:rPr lang="it-IT" i="1" dirty="0" err="1" smtClean="0"/>
              <a:t>economically</a:t>
            </a:r>
            <a:r>
              <a:rPr lang="it-IT" i="1" dirty="0" smtClean="0"/>
              <a:t> </a:t>
            </a:r>
            <a:r>
              <a:rPr lang="it-IT" i="1" dirty="0" err="1" smtClean="0"/>
              <a:t>independent</a:t>
            </a:r>
            <a:endParaRPr lang="it-IT" i="1" dirty="0" smtClean="0"/>
          </a:p>
          <a:p>
            <a:pPr algn="just"/>
            <a:endParaRPr lang="it-IT" sz="800" i="1" dirty="0" smtClean="0"/>
          </a:p>
          <a:p>
            <a:pPr lvl="1" algn="just"/>
            <a:r>
              <a:rPr lang="it-IT" sz="1100" b="1" cap="small" dirty="0" smtClean="0"/>
              <a:t>International </a:t>
            </a:r>
            <a:r>
              <a:rPr lang="it-IT" sz="1100" b="1" cap="small" dirty="0" err="1" smtClean="0"/>
              <a:t>Trade</a:t>
            </a:r>
            <a:r>
              <a:rPr lang="it-IT" sz="1100" b="1" cap="small" dirty="0" smtClean="0"/>
              <a:t> </a:t>
            </a:r>
            <a:r>
              <a:rPr lang="it-IT" sz="1100" b="1" cap="small" dirty="0" err="1" smtClean="0"/>
              <a:t>Centre</a:t>
            </a:r>
            <a:r>
              <a:rPr lang="it-IT" sz="1100" b="1" cap="small" dirty="0" smtClean="0"/>
              <a:t> </a:t>
            </a:r>
            <a:r>
              <a:rPr lang="it-IT" sz="1100" dirty="0" smtClean="0"/>
              <a:t>- centro studi che agisce su mandato congiunto dell’UNCTAD (</a:t>
            </a:r>
            <a:r>
              <a:rPr lang="it-IT" sz="1100" dirty="0" err="1" smtClean="0"/>
              <a:t>United</a:t>
            </a:r>
            <a:r>
              <a:rPr lang="it-IT" sz="1100" dirty="0" smtClean="0"/>
              <a:t> </a:t>
            </a:r>
            <a:r>
              <a:rPr lang="it-IT" sz="1100" dirty="0" err="1" smtClean="0"/>
              <a:t>Nations</a:t>
            </a:r>
            <a:r>
              <a:rPr lang="it-IT" sz="1100" dirty="0" smtClean="0"/>
              <a:t> </a:t>
            </a:r>
            <a:r>
              <a:rPr lang="it-IT" sz="1100" dirty="0" err="1" smtClean="0"/>
              <a:t>Conference</a:t>
            </a:r>
            <a:r>
              <a:rPr lang="it-IT" sz="1100" dirty="0" smtClean="0"/>
              <a:t> on </a:t>
            </a:r>
            <a:r>
              <a:rPr lang="it-IT" sz="1100" dirty="0" err="1" smtClean="0"/>
              <a:t>Trade</a:t>
            </a:r>
            <a:r>
              <a:rPr lang="it-IT" sz="1100" dirty="0" smtClean="0"/>
              <a:t> and </a:t>
            </a:r>
            <a:r>
              <a:rPr lang="it-IT" sz="1100" dirty="0" err="1" smtClean="0"/>
              <a:t>Development</a:t>
            </a:r>
            <a:r>
              <a:rPr lang="it-IT" sz="1100" dirty="0" smtClean="0"/>
              <a:t>) e del WTO (World </a:t>
            </a:r>
            <a:r>
              <a:rPr lang="it-IT" sz="1100" dirty="0" err="1" smtClean="0"/>
              <a:t>Trade</a:t>
            </a:r>
            <a:r>
              <a:rPr lang="it-IT" sz="1100" dirty="0" smtClean="0"/>
              <a:t> </a:t>
            </a:r>
            <a:r>
              <a:rPr lang="it-IT" sz="1100" dirty="0" err="1" smtClean="0"/>
              <a:t>Organization</a:t>
            </a:r>
            <a:r>
              <a:rPr lang="it-IT" sz="1100" dirty="0" smtClean="0"/>
              <a:t>) su progetti operativi di </a:t>
            </a:r>
            <a:r>
              <a:rPr lang="it-IT" sz="1100" i="1" dirty="0" smtClean="0"/>
              <a:t>“</a:t>
            </a:r>
            <a:r>
              <a:rPr lang="it-IT" sz="1100" i="1" dirty="0" err="1" smtClean="0"/>
              <a:t>Trade</a:t>
            </a:r>
            <a:r>
              <a:rPr lang="it-IT" sz="1100" i="1" dirty="0" smtClean="0"/>
              <a:t> </a:t>
            </a:r>
            <a:r>
              <a:rPr lang="it-IT" sz="1100" i="1" dirty="0" err="1" smtClean="0"/>
              <a:t>Related</a:t>
            </a:r>
            <a:r>
              <a:rPr lang="it-IT" sz="1100" i="1" dirty="0" smtClean="0"/>
              <a:t> </a:t>
            </a:r>
            <a:r>
              <a:rPr lang="it-IT" sz="1100" i="1" dirty="0" err="1" smtClean="0"/>
              <a:t>Technical</a:t>
            </a:r>
            <a:r>
              <a:rPr lang="it-IT" sz="1100" i="1" dirty="0" smtClean="0"/>
              <a:t> </a:t>
            </a:r>
            <a:r>
              <a:rPr lang="it-IT" sz="1100" i="1" dirty="0" err="1" smtClean="0"/>
              <a:t>Assistance</a:t>
            </a:r>
            <a:r>
              <a:rPr lang="it-IT" sz="1100" i="1" dirty="0" smtClean="0"/>
              <a:t>”</a:t>
            </a:r>
          </a:p>
          <a:p>
            <a:pPr lvl="1" algn="just"/>
            <a:endParaRPr lang="fr-FR" sz="1100" i="1" dirty="0" smtClean="0"/>
          </a:p>
          <a:p>
            <a:pPr lvl="2" algn="just"/>
            <a:endParaRPr lang="fr-FR" sz="1200" dirty="0" smtClean="0"/>
          </a:p>
          <a:p>
            <a:pPr algn="just"/>
            <a:r>
              <a:rPr lang="fr-FR" sz="1600" i="1" dirty="0" smtClean="0"/>
              <a:t>Una </a:t>
            </a:r>
            <a:r>
              <a:rPr lang="fr-FR" sz="1600" i="1" dirty="0" err="1" smtClean="0"/>
              <a:t>nuova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organizzazione</a:t>
            </a:r>
            <a:r>
              <a:rPr lang="fr-FR" sz="1600" i="1" dirty="0" smtClean="0"/>
              <a:t> di </a:t>
            </a:r>
            <a:r>
              <a:rPr lang="fr-FR" sz="1600" i="1" dirty="0" err="1" smtClean="0"/>
              <a:t>affari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gestita</a:t>
            </a:r>
            <a:r>
              <a:rPr lang="fr-FR" sz="1600" i="1" dirty="0" smtClean="0"/>
              <a:t> da </a:t>
            </a:r>
            <a:r>
              <a:rPr lang="fr-FR" sz="1600" i="1" dirty="0" err="1" smtClean="0"/>
              <a:t>una</a:t>
            </a:r>
            <a:r>
              <a:rPr lang="fr-FR" sz="1600" i="1" dirty="0" smtClean="0"/>
              <a:t> o più </a:t>
            </a:r>
            <a:r>
              <a:rPr lang="fr-FR" sz="1600" i="1" dirty="0" err="1" smtClean="0"/>
              <a:t>imprese</a:t>
            </a:r>
            <a:r>
              <a:rPr lang="fr-FR" sz="1600" i="1" dirty="0" smtClean="0"/>
              <a:t>  al fine </a:t>
            </a:r>
            <a:r>
              <a:rPr lang="fr-FR" sz="1600" i="1" dirty="0" err="1" smtClean="0"/>
              <a:t>della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messa</a:t>
            </a:r>
            <a:r>
              <a:rPr lang="fr-FR" sz="1600" i="1" dirty="0" smtClean="0"/>
              <a:t> in </a:t>
            </a:r>
            <a:r>
              <a:rPr lang="fr-FR" sz="1600" i="1" dirty="0" err="1" smtClean="0"/>
              <a:t>comune</a:t>
            </a:r>
            <a:r>
              <a:rPr lang="fr-FR" sz="1600" i="1" dirty="0" smtClean="0"/>
              <a:t>, in </a:t>
            </a:r>
            <a:r>
              <a:rPr lang="fr-FR" sz="1600" i="1" dirty="0" err="1" smtClean="0"/>
              <a:t>stretta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collaborazione</a:t>
            </a:r>
            <a:r>
              <a:rPr lang="fr-FR" sz="1600" i="1" dirty="0" smtClean="0"/>
              <a:t>, dei </a:t>
            </a:r>
            <a:r>
              <a:rPr lang="fr-FR" sz="1600" i="1" dirty="0" err="1" smtClean="0"/>
              <a:t>reciproci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mezzi</a:t>
            </a:r>
            <a:r>
              <a:rPr lang="fr-FR" sz="1600" i="1" dirty="0" smtClean="0"/>
              <a:t> per l’</a:t>
            </a:r>
            <a:r>
              <a:rPr lang="fr-FR" sz="1600" i="1" dirty="0" err="1" smtClean="0"/>
              <a:t>espletamento</a:t>
            </a:r>
            <a:r>
              <a:rPr lang="fr-FR" sz="1600" i="1" dirty="0" smtClean="0"/>
              <a:t> di </a:t>
            </a:r>
            <a:r>
              <a:rPr lang="fr-FR" sz="1600" i="1" dirty="0" err="1" smtClean="0"/>
              <a:t>una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determinata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operazione</a:t>
            </a:r>
            <a:r>
              <a:rPr lang="fr-FR" sz="1600" i="1" dirty="0" smtClean="0"/>
              <a:t> o di </a:t>
            </a:r>
            <a:r>
              <a:rPr lang="fr-FR" sz="1600" i="1" dirty="0" err="1" smtClean="0"/>
              <a:t>una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determinata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attività</a:t>
            </a:r>
            <a:endParaRPr lang="fr-FR" sz="1600" i="1" dirty="0" smtClean="0"/>
          </a:p>
          <a:p>
            <a:pPr algn="just"/>
            <a:endParaRPr lang="fr-FR" sz="800" i="1" dirty="0" smtClean="0"/>
          </a:p>
          <a:p>
            <a:pPr lvl="1" algn="just"/>
            <a:r>
              <a:rPr lang="fr-FR" sz="1100" b="1" cap="small" dirty="0" err="1" smtClean="0"/>
              <a:t>Bonvicini</a:t>
            </a:r>
            <a:r>
              <a:rPr lang="fr-FR" sz="1100" i="1" dirty="0" smtClean="0"/>
              <a:t>, « Le joint </a:t>
            </a:r>
            <a:r>
              <a:rPr lang="fr-FR" sz="1100" i="1" dirty="0" err="1" smtClean="0"/>
              <a:t>ventures</a:t>
            </a:r>
            <a:r>
              <a:rPr lang="fr-FR" sz="1100" i="1" dirty="0" smtClean="0"/>
              <a:t> »: </a:t>
            </a:r>
            <a:r>
              <a:rPr lang="fr-FR" sz="1100" i="1" dirty="0" err="1" smtClean="0"/>
              <a:t>tecnica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giuridica</a:t>
            </a:r>
            <a:r>
              <a:rPr lang="fr-FR" sz="1100" i="1" dirty="0" smtClean="0"/>
              <a:t> e </a:t>
            </a:r>
            <a:r>
              <a:rPr lang="fr-FR" sz="1100" i="1" dirty="0" err="1" smtClean="0"/>
              <a:t>prassi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societaria</a:t>
            </a:r>
            <a:r>
              <a:rPr lang="fr-FR" sz="1100" dirty="0" smtClean="0"/>
              <a:t>, </a:t>
            </a:r>
            <a:r>
              <a:rPr lang="fr-FR" sz="1100" dirty="0" err="1" smtClean="0"/>
              <a:t>Giuffrè</a:t>
            </a:r>
            <a:r>
              <a:rPr lang="fr-FR" sz="1100" dirty="0" smtClean="0"/>
              <a:t>, 1977</a:t>
            </a:r>
            <a:endParaRPr lang="fr-FR" sz="1100" i="1" dirty="0" smtClean="0"/>
          </a:p>
          <a:p>
            <a:pPr lvl="2" algn="just"/>
            <a:endParaRPr lang="fr-FR" sz="1200" dirty="0" smtClean="0"/>
          </a:p>
          <a:p>
            <a:pPr lvl="2" algn="just"/>
            <a:endParaRPr lang="fr-FR" sz="1200" dirty="0" smtClean="0"/>
          </a:p>
          <a:p>
            <a:pPr algn="just"/>
            <a:r>
              <a:rPr lang="fr-FR" sz="1600" i="1" dirty="0" smtClean="0"/>
              <a:t>Il </a:t>
            </a:r>
            <a:r>
              <a:rPr lang="fr-FR" sz="1600" i="1" dirty="0" err="1" smtClean="0"/>
              <a:t>contratto</a:t>
            </a:r>
            <a:r>
              <a:rPr lang="fr-FR" sz="1600" i="1" dirty="0" smtClean="0"/>
              <a:t> di joint venture, </a:t>
            </a:r>
            <a:r>
              <a:rPr lang="fr-FR" sz="1600" i="1" dirty="0" err="1" smtClean="0"/>
              <a:t>trasposto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fuori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dall’ordinamento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nordamericano</a:t>
            </a:r>
            <a:r>
              <a:rPr lang="fr-FR" sz="1600" i="1" dirty="0" smtClean="0"/>
              <a:t> o </a:t>
            </a:r>
            <a:r>
              <a:rPr lang="fr-FR" sz="1600" i="1" dirty="0" err="1" smtClean="0"/>
              <a:t>inglese</a:t>
            </a:r>
            <a:r>
              <a:rPr lang="fr-FR" sz="1600" i="1" dirty="0" smtClean="0"/>
              <a:t>, </a:t>
            </a:r>
            <a:r>
              <a:rPr lang="fr-FR" sz="1600" i="1" dirty="0" err="1" smtClean="0"/>
              <a:t>nel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cui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ambito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esso</a:t>
            </a:r>
            <a:r>
              <a:rPr lang="fr-FR" sz="1600" i="1" dirty="0" smtClean="0"/>
              <a:t> assume un </a:t>
            </a:r>
            <a:r>
              <a:rPr lang="fr-FR" sz="1600" i="1" dirty="0" err="1" smtClean="0"/>
              <a:t>significato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abbastanza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preciso</a:t>
            </a:r>
            <a:r>
              <a:rPr lang="fr-FR" sz="1600" i="1" dirty="0" smtClean="0"/>
              <a:t>, si </a:t>
            </a:r>
            <a:r>
              <a:rPr lang="fr-FR" sz="1600" i="1" dirty="0" err="1" smtClean="0"/>
              <a:t>stempera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gradualmente</a:t>
            </a:r>
            <a:r>
              <a:rPr lang="fr-FR" sz="1600" i="1" dirty="0" smtClean="0"/>
              <a:t>, </a:t>
            </a:r>
            <a:r>
              <a:rPr lang="fr-FR" sz="1600" i="1" dirty="0" err="1" smtClean="0"/>
              <a:t>giungendo</a:t>
            </a:r>
            <a:r>
              <a:rPr lang="fr-FR" sz="1600" i="1" dirty="0" smtClean="0"/>
              <a:t> in </a:t>
            </a:r>
            <a:r>
              <a:rPr lang="fr-FR" sz="1600" i="1" dirty="0" err="1" smtClean="0"/>
              <a:t>definitiva</a:t>
            </a:r>
            <a:r>
              <a:rPr lang="fr-FR" sz="1600" i="1" dirty="0" smtClean="0"/>
              <a:t> ad </a:t>
            </a:r>
            <a:r>
              <a:rPr lang="fr-FR" sz="1600" i="1" dirty="0" err="1" smtClean="0"/>
              <a:t>assumere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contorni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estremamente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vaghi</a:t>
            </a:r>
            <a:r>
              <a:rPr lang="fr-FR" sz="1600" i="1" dirty="0" smtClean="0"/>
              <a:t>, </a:t>
            </a:r>
            <a:r>
              <a:rPr lang="fr-FR" sz="1600" i="1" dirty="0" err="1" smtClean="0"/>
              <a:t>tali</a:t>
            </a:r>
            <a:r>
              <a:rPr lang="fr-FR" sz="1600" i="1" dirty="0" smtClean="0"/>
              <a:t> da </a:t>
            </a:r>
            <a:r>
              <a:rPr lang="fr-FR" sz="1600" i="1" dirty="0" err="1" smtClean="0"/>
              <a:t>poter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ricomprendere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apparentemente</a:t>
            </a:r>
            <a:r>
              <a:rPr lang="fr-FR" sz="1600" i="1" dirty="0" smtClean="0"/>
              <a:t> </a:t>
            </a:r>
            <a:r>
              <a:rPr lang="fr-FR" sz="1600" b="1" i="1" dirty="0" err="1" smtClean="0"/>
              <a:t>qualsiasi</a:t>
            </a:r>
            <a:r>
              <a:rPr lang="fr-FR" sz="1600" b="1" i="1" dirty="0" smtClean="0"/>
              <a:t> forma di </a:t>
            </a:r>
            <a:r>
              <a:rPr lang="fr-FR" sz="1600" b="1" i="1" dirty="0" err="1" smtClean="0"/>
              <a:t>collaborazione</a:t>
            </a:r>
            <a:r>
              <a:rPr lang="fr-FR" sz="1600" b="1" i="1" dirty="0" smtClean="0"/>
              <a:t> </a:t>
            </a:r>
            <a:r>
              <a:rPr lang="fr-FR" sz="1600" b="1" i="1" dirty="0" err="1" smtClean="0"/>
              <a:t>tra</a:t>
            </a:r>
            <a:r>
              <a:rPr lang="fr-FR" sz="1600" b="1" i="1" dirty="0" smtClean="0"/>
              <a:t> </a:t>
            </a:r>
            <a:r>
              <a:rPr lang="fr-FR" sz="1600" b="1" i="1" dirty="0" err="1" smtClean="0"/>
              <a:t>imprese</a:t>
            </a:r>
            <a:endParaRPr lang="fr-FR" sz="1600" dirty="0" smtClean="0"/>
          </a:p>
          <a:p>
            <a:pPr algn="just"/>
            <a:endParaRPr lang="fr-FR" sz="800" b="1" i="1" dirty="0" smtClean="0"/>
          </a:p>
          <a:p>
            <a:pPr lvl="1" algn="just"/>
            <a:r>
              <a:rPr lang="fr-FR" sz="1100" b="1" cap="small" dirty="0" err="1" smtClean="0"/>
              <a:t>Bortolotti</a:t>
            </a:r>
            <a:r>
              <a:rPr lang="fr-FR" sz="1100" b="1" cap="small" dirty="0" smtClean="0"/>
              <a:t> – </a:t>
            </a:r>
            <a:r>
              <a:rPr lang="fr-FR" sz="1100" b="1" cap="small" dirty="0" err="1" smtClean="0"/>
              <a:t>Morresi</a:t>
            </a:r>
            <a:r>
              <a:rPr lang="fr-FR" sz="1100" dirty="0" smtClean="0"/>
              <a:t>, </a:t>
            </a:r>
            <a:r>
              <a:rPr lang="fr-FR" sz="1100" i="1" dirty="0" smtClean="0"/>
              <a:t>« Joint </a:t>
            </a:r>
            <a:r>
              <a:rPr lang="fr-FR" sz="1100" i="1" dirty="0" err="1" smtClean="0"/>
              <a:t>ventures</a:t>
            </a:r>
            <a:r>
              <a:rPr lang="fr-FR" sz="1100" i="1" dirty="0" smtClean="0"/>
              <a:t> »</a:t>
            </a:r>
            <a:r>
              <a:rPr lang="fr-FR" sz="1100" dirty="0" smtClean="0"/>
              <a:t>, in </a:t>
            </a:r>
            <a:r>
              <a:rPr lang="fr-FR" sz="1100" i="1" dirty="0" err="1" smtClean="0"/>
              <a:t>Novissimo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Digesto</a:t>
            </a:r>
            <a:r>
              <a:rPr lang="fr-FR" sz="1100" i="1" dirty="0" smtClean="0"/>
              <a:t> Italiano, </a:t>
            </a:r>
            <a:r>
              <a:rPr lang="fr-FR" sz="1100" dirty="0" smtClean="0"/>
              <a:t>Appendice IV, UTET, 535</a:t>
            </a:r>
            <a:endParaRPr lang="fr-FR" sz="1100" b="1" cap="small" dirty="0" smtClean="0"/>
          </a:p>
          <a:p>
            <a:pPr algn="just"/>
            <a:endParaRPr lang="it-IT" sz="1200" dirty="0" smtClean="0"/>
          </a:p>
          <a:p>
            <a:r>
              <a:rPr lang="it-IT" dirty="0" smtClean="0"/>
              <a:t> </a:t>
            </a:r>
          </a:p>
          <a:p>
            <a:endParaRPr lang="it-IT" b="1" u="sng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80D0-FC2C-4083-A094-47D7D806B6D0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6492" y="288883"/>
            <a:ext cx="8471016" cy="1135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000" b="1" i="1" dirty="0" smtClean="0"/>
          </a:p>
          <a:p>
            <a:pPr algn="ctr"/>
            <a:r>
              <a:rPr lang="it-IT" sz="2000" b="1" i="1" dirty="0" smtClean="0"/>
              <a:t>Precedenti storici di collaborazione tra imprese</a:t>
            </a:r>
          </a:p>
          <a:p>
            <a:pPr algn="ctr"/>
            <a:r>
              <a:rPr lang="it-IT" sz="2000" b="1" i="1" dirty="0" smtClean="0"/>
              <a:t>per affrontare una o più </a:t>
            </a:r>
            <a:r>
              <a:rPr lang="it-IT" sz="2000" b="1" dirty="0" err="1" smtClean="0"/>
              <a:t>ventures</a:t>
            </a:r>
            <a:r>
              <a:rPr lang="it-IT" sz="2000" b="1" i="1" dirty="0" smtClean="0"/>
              <a:t> determinate</a:t>
            </a:r>
          </a:p>
          <a:p>
            <a:pPr algn="ctr"/>
            <a:endParaRPr lang="it-IT" sz="800" b="1" i="1" dirty="0" smtClean="0"/>
          </a:p>
          <a:p>
            <a:pPr algn="ctr"/>
            <a:r>
              <a:rPr lang="it-IT" sz="2000" b="1" i="1" dirty="0" smtClean="0"/>
              <a:t>alcuni esempi</a:t>
            </a:r>
          </a:p>
          <a:p>
            <a:pPr algn="ctr"/>
            <a:endParaRPr lang="it-IT" sz="10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1400" b="1" i="1" dirty="0" smtClean="0"/>
          </a:p>
          <a:p>
            <a:r>
              <a:rPr lang="it-IT" sz="1400" b="1" i="1" dirty="0" smtClean="0"/>
              <a:t>Finalità tipiche:	- messa in comune di risorse finanziarie e imprenditoriali</a:t>
            </a:r>
          </a:p>
          <a:p>
            <a:r>
              <a:rPr lang="it-IT" sz="1400" b="1" i="1" dirty="0" smtClean="0"/>
              <a:t>		- regolamentazione della concorrenza (cartelli)</a:t>
            </a:r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sz="2400" b="1" i="1" dirty="0" smtClean="0"/>
          </a:p>
          <a:p>
            <a:pPr algn="ctr"/>
            <a:endParaRPr lang="it-IT" dirty="0" smtClean="0"/>
          </a:p>
          <a:p>
            <a:pPr algn="ctr"/>
            <a:endParaRPr lang="it-IT" b="1" i="1" dirty="0" smtClean="0"/>
          </a:p>
          <a:p>
            <a:pPr algn="ctr"/>
            <a:endParaRPr lang="it-IT" b="1" i="1" dirty="0" smtClean="0"/>
          </a:p>
          <a:p>
            <a:pPr algn="ctr"/>
            <a:endParaRPr lang="it-IT" b="1" i="1" dirty="0" smtClean="0"/>
          </a:p>
          <a:p>
            <a:pPr algn="ctr"/>
            <a:endParaRPr lang="it-IT" b="1" i="1" dirty="0" smtClean="0"/>
          </a:p>
          <a:p>
            <a:pPr algn="ctr"/>
            <a:endParaRPr lang="it-IT" b="1" i="1" dirty="0" smtClean="0"/>
          </a:p>
          <a:p>
            <a:pPr algn="ctr"/>
            <a:endParaRPr lang="it-IT" b="1" i="1" dirty="0" smtClean="0"/>
          </a:p>
          <a:p>
            <a:pPr algn="just"/>
            <a:r>
              <a:rPr lang="it-IT" b="1" i="1" dirty="0" smtClean="0"/>
              <a:t>	</a:t>
            </a:r>
          </a:p>
          <a:p>
            <a:pPr algn="ctr"/>
            <a:endParaRPr lang="it-IT" b="1" i="1" dirty="0" smtClean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51520" y="1844824"/>
          <a:ext cx="8471016" cy="36572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7494"/>
                <a:gridCol w="7083522"/>
              </a:tblGrid>
              <a:tr h="850318">
                <a:tc>
                  <a:txBody>
                    <a:bodyPr/>
                    <a:lstStyle/>
                    <a:p>
                      <a:r>
                        <a:rPr lang="it-IT" sz="1400" b="1" i="1" dirty="0" smtClean="0"/>
                        <a:t>MAONA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/>
                        <a:t>(dall’arabo classico </a:t>
                      </a:r>
                      <a:r>
                        <a:rPr lang="it-IT" sz="1400" b="0" i="1" dirty="0" smtClean="0"/>
                        <a:t>Ma’</a:t>
                      </a:r>
                      <a:r>
                        <a:rPr lang="it-IT" sz="1400" b="0" i="1" dirty="0" err="1" smtClean="0"/>
                        <a:t>ūnah</a:t>
                      </a:r>
                      <a:r>
                        <a:rPr lang="it-IT" sz="1400" b="0" i="1" dirty="0" smtClean="0"/>
                        <a:t>)</a:t>
                      </a:r>
                      <a:r>
                        <a:rPr lang="it-IT" sz="1400" b="0" i="0" dirty="0" smtClean="0"/>
                        <a:t> “assistenza”, “contribuzione finanziaria, “società commerciale”)</a:t>
                      </a:r>
                      <a:r>
                        <a:rPr lang="it-IT" sz="1400" b="0" i="0" baseline="0" dirty="0" smtClean="0"/>
                        <a:t> forma di collaborazione, tipica in epoca tardo medievale, di associazione di imprese marinare e commerciali con sostegno pubblico (Repubbliche marinare,specialmente Genova) per la realizzazione di imprese commerciali e/o belliche: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t-IT" sz="1400" b="0" i="0" baseline="0" dirty="0" smtClean="0"/>
                        <a:t> Maona di </a:t>
                      </a:r>
                      <a:r>
                        <a:rPr lang="it-IT" sz="1400" b="0" i="0" baseline="0" dirty="0" err="1" smtClean="0"/>
                        <a:t>Ceuta</a:t>
                      </a:r>
                      <a:r>
                        <a:rPr lang="it-IT" sz="1400" b="0" i="0" baseline="0" dirty="0" smtClean="0"/>
                        <a:t> (1235), Maona di Scio (1362-1561), Maona di Cipro (1373-1408)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t-IT" sz="1400" b="0" dirty="0"/>
                    </a:p>
                  </a:txBody>
                  <a:tcPr/>
                </a:tc>
              </a:tr>
              <a:tr h="865793">
                <a:tc>
                  <a:txBody>
                    <a:bodyPr/>
                    <a:lstStyle/>
                    <a:p>
                      <a:r>
                        <a:rPr lang="it-IT" sz="1400" b="1" i="1" dirty="0" smtClean="0"/>
                        <a:t>CHARTERED</a:t>
                      </a:r>
                      <a:r>
                        <a:rPr lang="it-IT" sz="1400" b="1" i="1" baseline="0" dirty="0" smtClean="0"/>
                        <a:t> COMPANIES</a:t>
                      </a:r>
                      <a:endParaRPr lang="it-IT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i="0" dirty="0" smtClean="0"/>
                        <a:t>(secoli XVI-XIX)</a:t>
                      </a:r>
                      <a:r>
                        <a:rPr lang="it-IT" sz="1400" i="0" baseline="0" dirty="0" smtClean="0"/>
                        <a:t> </a:t>
                      </a:r>
                      <a:r>
                        <a:rPr lang="it-IT" sz="1400" i="0" dirty="0" smtClean="0"/>
                        <a:t>Compagnie commerciali europee munite di privilegi (con “regie patenti”), costituite</a:t>
                      </a:r>
                      <a:r>
                        <a:rPr lang="it-IT" sz="1400" i="0" baseline="0" dirty="0" smtClean="0"/>
                        <a:t> in forma di associazioni tra mercanti, per lo sviluppo dei traffici marittimi, i commerci e la colonizzazione di nuove terre scoperte in Asia, in Africa, nelle </a:t>
                      </a:r>
                      <a:r>
                        <a:rPr lang="it-IT" sz="1400" i="0" baseline="0" dirty="0" err="1" smtClean="0"/>
                        <a:t>Americhe</a:t>
                      </a:r>
                      <a:r>
                        <a:rPr lang="it-IT" sz="1400" i="0" baseline="0" dirty="0" smtClean="0"/>
                        <a:t> e in </a:t>
                      </a:r>
                      <a:r>
                        <a:rPr lang="it-IT" sz="1400" i="0" baseline="0" dirty="0" err="1" smtClean="0"/>
                        <a:t>Oceania</a:t>
                      </a:r>
                      <a:r>
                        <a:rPr lang="it-IT" sz="1400" i="0" baseline="0" dirty="0" smtClean="0"/>
                        <a:t> (es. Compagnie Olandesi, Inglesi e Francesi delle Indie Orientali e Occidentali) </a:t>
                      </a:r>
                    </a:p>
                    <a:p>
                      <a:endParaRPr lang="it-IT" sz="1400" i="0" dirty="0"/>
                    </a:p>
                  </a:txBody>
                  <a:tcPr/>
                </a:tc>
              </a:tr>
              <a:tr h="914001">
                <a:tc>
                  <a:txBody>
                    <a:bodyPr/>
                    <a:lstStyle/>
                    <a:p>
                      <a:r>
                        <a:rPr lang="it-IT" sz="1400" b="1" i="1" dirty="0" smtClean="0"/>
                        <a:t>ATLANTIC </a:t>
                      </a:r>
                      <a:r>
                        <a:rPr lang="it-IT" sz="1400" b="1" i="1" dirty="0" err="1" smtClean="0"/>
                        <a:t>&amp;PACIFIC</a:t>
                      </a:r>
                      <a:r>
                        <a:rPr lang="it-IT" sz="1400" b="1" i="1" dirty="0" smtClean="0"/>
                        <a:t> RAILROAD</a:t>
                      </a:r>
                      <a:endParaRPr lang="it-IT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1880: accordo tra la </a:t>
                      </a:r>
                      <a:r>
                        <a:rPr lang="it-IT" sz="1400" i="1" dirty="0" smtClean="0"/>
                        <a:t>St. Louis and St. Francisco </a:t>
                      </a:r>
                      <a:r>
                        <a:rPr lang="it-IT" sz="1400" i="1" dirty="0" err="1" smtClean="0"/>
                        <a:t>Railway</a:t>
                      </a:r>
                      <a:r>
                        <a:rPr lang="it-IT" sz="1400" dirty="0" smtClean="0"/>
                        <a:t> e la </a:t>
                      </a:r>
                      <a:r>
                        <a:rPr lang="it-IT" sz="1400" i="1" dirty="0" err="1" smtClean="0"/>
                        <a:t>Atchison</a:t>
                      </a:r>
                      <a:r>
                        <a:rPr lang="it-IT" sz="1400" i="1" dirty="0" smtClean="0"/>
                        <a:t>, </a:t>
                      </a:r>
                      <a:r>
                        <a:rPr lang="it-IT" sz="1400" i="1" dirty="0" err="1" smtClean="0"/>
                        <a:t>Topeka</a:t>
                      </a:r>
                      <a:r>
                        <a:rPr lang="it-IT" sz="1400" i="1" dirty="0" smtClean="0"/>
                        <a:t> &amp; Santa Fe </a:t>
                      </a:r>
                      <a:r>
                        <a:rPr lang="it-IT" sz="1400" i="1" dirty="0" err="1" smtClean="0"/>
                        <a:t>Railroad</a:t>
                      </a:r>
                      <a:r>
                        <a:rPr lang="it-IT" sz="1400" i="1" dirty="0" smtClean="0"/>
                        <a:t> </a:t>
                      </a:r>
                      <a:r>
                        <a:rPr lang="it-IT" sz="1400" i="0" dirty="0" smtClean="0"/>
                        <a:t>per  costruire e gestire il</a:t>
                      </a:r>
                      <a:r>
                        <a:rPr lang="it-IT" sz="1400" i="0" baseline="0" dirty="0" smtClean="0"/>
                        <a:t> tratto ferroviario tra St. Louis (Missouri) e la California meridionale</a:t>
                      </a:r>
                      <a:endParaRPr lang="it-IT" sz="140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80D0-FC2C-4083-A094-47D7D806B6D0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67545" y="620688"/>
            <a:ext cx="8028892" cy="6632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i="1" dirty="0" smtClean="0"/>
              <a:t>Perché formare una </a:t>
            </a:r>
            <a:r>
              <a:rPr lang="it-IT" b="1" dirty="0" smtClean="0"/>
              <a:t>Joint Venture </a:t>
            </a:r>
            <a:r>
              <a:rPr lang="it-IT" b="1" i="1" dirty="0" smtClean="0"/>
              <a:t>?</a:t>
            </a:r>
          </a:p>
          <a:p>
            <a:pPr algn="ctr"/>
            <a:endParaRPr lang="it-IT" sz="800" b="1" i="1" dirty="0" smtClean="0"/>
          </a:p>
          <a:p>
            <a:pPr algn="ctr"/>
            <a:r>
              <a:rPr lang="it-IT" sz="1600" b="1" i="1" dirty="0" smtClean="0"/>
              <a:t>Le ragioni più ricorrenti che giustificano la ricerca </a:t>
            </a:r>
          </a:p>
          <a:p>
            <a:pPr algn="ctr"/>
            <a:r>
              <a:rPr lang="it-IT" sz="1600" b="1" i="1" dirty="0" smtClean="0"/>
              <a:t>di una collaborazione strutturata fra imprese</a:t>
            </a:r>
          </a:p>
          <a:p>
            <a:pPr algn="ctr"/>
            <a:endParaRPr lang="it-IT" sz="1000" b="1" i="1" dirty="0" smtClean="0"/>
          </a:p>
          <a:p>
            <a:pPr>
              <a:buFont typeface="Arial" pitchFamily="34" charset="0"/>
              <a:buChar char="•"/>
            </a:pPr>
            <a:r>
              <a:rPr lang="it-IT" sz="1400" b="1" dirty="0" smtClean="0"/>
              <a:t>Entrare in nuovi mercati (geografici e di prodotto)</a:t>
            </a:r>
          </a:p>
          <a:p>
            <a:pPr lvl="1">
              <a:buFont typeface="Arial" pitchFamily="34" charset="0"/>
              <a:buChar char="•"/>
            </a:pPr>
            <a:r>
              <a:rPr lang="it-IT" sz="1300" i="1" dirty="0" smtClean="0"/>
              <a:t>stabilire/rafforzare la propria presenza in un dato mercato</a:t>
            </a:r>
          </a:p>
          <a:p>
            <a:pPr lvl="1">
              <a:buFont typeface="Arial" pitchFamily="34" charset="0"/>
              <a:buChar char="•"/>
            </a:pPr>
            <a:r>
              <a:rPr lang="it-IT" sz="1300" i="1" dirty="0" smtClean="0"/>
              <a:t>superare barriere/ostacoli all’ingresso (controllo degli investimenti stranieri)</a:t>
            </a:r>
          </a:p>
          <a:p>
            <a:pPr lvl="1">
              <a:buFont typeface="Arial" pitchFamily="34" charset="0"/>
              <a:buChar char="•"/>
            </a:pPr>
            <a:r>
              <a:rPr lang="it-IT" sz="1300" i="1" dirty="0" smtClean="0"/>
              <a:t>sviluppare la produzione in loco (finalità logistiche, economiche, daziarie)</a:t>
            </a:r>
          </a:p>
          <a:p>
            <a:pPr lvl="1">
              <a:buFont typeface="Arial" pitchFamily="34" charset="0"/>
              <a:buChar char="•"/>
            </a:pPr>
            <a:r>
              <a:rPr lang="it-IT" sz="1300" i="1" dirty="0" smtClean="0"/>
              <a:t>distribuzione in nuove aree o con nuove modalità – </a:t>
            </a:r>
            <a:r>
              <a:rPr lang="it-IT" sz="1300" dirty="0" err="1" smtClean="0"/>
              <a:t>co-branding</a:t>
            </a:r>
            <a:endParaRPr lang="it-IT" sz="1300" dirty="0" smtClean="0"/>
          </a:p>
          <a:p>
            <a:pPr>
              <a:buFont typeface="Arial" pitchFamily="34" charset="0"/>
              <a:buChar char="•"/>
            </a:pPr>
            <a:endParaRPr lang="it-IT" sz="800" dirty="0" smtClean="0"/>
          </a:p>
          <a:p>
            <a:pPr>
              <a:buFont typeface="Arial" pitchFamily="34" charset="0"/>
              <a:buChar char="•"/>
            </a:pPr>
            <a:r>
              <a:rPr lang="it-IT" sz="1400" b="1" dirty="0" smtClean="0"/>
              <a:t>Sviluppare un nuovo prodotto / Utilizzare nuove tecnologie</a:t>
            </a:r>
          </a:p>
          <a:p>
            <a:pPr lvl="1">
              <a:buFont typeface="Arial" pitchFamily="34" charset="0"/>
              <a:buChar char="•"/>
            </a:pPr>
            <a:r>
              <a:rPr lang="it-IT" sz="1300" i="1" dirty="0" smtClean="0"/>
              <a:t>sfruttamento combinato di risorse per ricerca e sviluppo </a:t>
            </a:r>
          </a:p>
          <a:p>
            <a:pPr lvl="1">
              <a:buFont typeface="Arial" pitchFamily="34" charset="0"/>
              <a:buChar char="•"/>
            </a:pPr>
            <a:r>
              <a:rPr lang="it-IT" sz="1300" i="1" dirty="0" smtClean="0"/>
              <a:t>sfruttamento / combinazione di brevetti /</a:t>
            </a:r>
            <a:r>
              <a:rPr lang="it-IT" sz="1300" dirty="0" err="1" smtClean="0"/>
              <a:t>know</a:t>
            </a:r>
            <a:r>
              <a:rPr lang="it-IT" sz="1300" dirty="0" smtClean="0"/>
              <a:t> </a:t>
            </a:r>
            <a:r>
              <a:rPr lang="it-IT" sz="1300" dirty="0" err="1" smtClean="0"/>
              <a:t>how</a:t>
            </a:r>
            <a:endParaRPr lang="it-IT" sz="1300" dirty="0" smtClean="0"/>
          </a:p>
          <a:p>
            <a:pPr lvl="1">
              <a:buFont typeface="Arial" pitchFamily="34" charset="0"/>
              <a:buChar char="•"/>
            </a:pPr>
            <a:r>
              <a:rPr lang="it-IT" sz="1300" i="1" dirty="0" smtClean="0"/>
              <a:t>utilizzazione di personale specializzato</a:t>
            </a:r>
          </a:p>
          <a:p>
            <a:pPr>
              <a:buFont typeface="Arial" pitchFamily="34" charset="0"/>
              <a:buChar char="•"/>
            </a:pPr>
            <a:endParaRPr lang="it-IT" sz="800" i="1" dirty="0" smtClean="0"/>
          </a:p>
          <a:p>
            <a:pPr>
              <a:buFont typeface="Arial" pitchFamily="34" charset="0"/>
              <a:buChar char="•"/>
            </a:pPr>
            <a:r>
              <a:rPr lang="it-IT" sz="1400" b="1" dirty="0" smtClean="0"/>
              <a:t>Ottimizzare la produzione </a:t>
            </a:r>
          </a:p>
          <a:p>
            <a:pPr lvl="1">
              <a:buFont typeface="Arial" pitchFamily="34" charset="0"/>
              <a:buChar char="•"/>
            </a:pPr>
            <a:r>
              <a:rPr lang="it-IT" sz="1300" i="1" dirty="0" smtClean="0"/>
              <a:t>esternalizzazione di fasi di lavorazione (outsourcing)</a:t>
            </a:r>
          </a:p>
          <a:p>
            <a:pPr lvl="1">
              <a:buFont typeface="Arial" pitchFamily="34" charset="0"/>
              <a:buChar char="•"/>
            </a:pPr>
            <a:r>
              <a:rPr lang="it-IT" sz="1300" i="1" dirty="0" smtClean="0"/>
              <a:t>delocalizzazione</a:t>
            </a:r>
          </a:p>
          <a:p>
            <a:pPr lvl="1">
              <a:buFont typeface="Arial" pitchFamily="34" charset="0"/>
              <a:buChar char="•"/>
            </a:pPr>
            <a:endParaRPr lang="it-IT" sz="800" i="1" dirty="0" smtClean="0"/>
          </a:p>
          <a:p>
            <a:pPr>
              <a:buFont typeface="Arial" pitchFamily="34" charset="0"/>
              <a:buChar char="•"/>
            </a:pPr>
            <a:r>
              <a:rPr lang="it-IT" sz="1400" b="1" dirty="0" smtClean="0"/>
              <a:t>Migliorare le </a:t>
            </a:r>
            <a:r>
              <a:rPr lang="it-IT" sz="1400" b="1" i="1" dirty="0" err="1" smtClean="0"/>
              <a:t>performances</a:t>
            </a:r>
            <a:r>
              <a:rPr lang="it-IT" sz="1400" b="1" dirty="0" smtClean="0"/>
              <a:t> economico-finanziarie</a:t>
            </a:r>
          </a:p>
          <a:p>
            <a:pPr lvl="1">
              <a:buFont typeface="Arial" pitchFamily="34" charset="0"/>
              <a:buChar char="•"/>
            </a:pPr>
            <a:r>
              <a:rPr lang="it-IT" sz="1300" i="1" dirty="0" smtClean="0"/>
              <a:t>riparametrazione dei costi (materie prime, servizi, costo del lavoro)</a:t>
            </a:r>
          </a:p>
          <a:p>
            <a:pPr lvl="1">
              <a:buFont typeface="Arial" pitchFamily="34" charset="0"/>
              <a:buChar char="•"/>
            </a:pPr>
            <a:r>
              <a:rPr lang="it-IT" sz="1300" i="1" dirty="0" smtClean="0"/>
              <a:t>ripartizione del rischio</a:t>
            </a:r>
          </a:p>
          <a:p>
            <a:pPr lvl="1">
              <a:buFont typeface="Arial" pitchFamily="34" charset="0"/>
              <a:buChar char="•"/>
            </a:pPr>
            <a:r>
              <a:rPr lang="it-IT" sz="1300" i="1" dirty="0" smtClean="0"/>
              <a:t>possibilità di accedere a finanziamenti agevolati (es. SIMEST)</a:t>
            </a:r>
          </a:p>
          <a:p>
            <a:pPr lvl="1">
              <a:buFont typeface="Arial" pitchFamily="34" charset="0"/>
              <a:buChar char="•"/>
            </a:pPr>
            <a:r>
              <a:rPr lang="it-IT" sz="1300" i="1" dirty="0" smtClean="0"/>
              <a:t>impatto fiscale</a:t>
            </a:r>
          </a:p>
          <a:p>
            <a:pPr lvl="1">
              <a:buFont typeface="Arial" pitchFamily="34" charset="0"/>
              <a:buChar char="•"/>
            </a:pPr>
            <a:endParaRPr lang="it-IT" sz="800" i="1" dirty="0" smtClean="0"/>
          </a:p>
          <a:p>
            <a:pPr>
              <a:buFont typeface="Arial" pitchFamily="34" charset="0"/>
              <a:buChar char="•"/>
            </a:pPr>
            <a:r>
              <a:rPr lang="it-IT" sz="1400" b="1" dirty="0" smtClean="0"/>
              <a:t>Affrontare un progetto particolarmente complesso e oneroso (RTI)</a:t>
            </a:r>
            <a:endParaRPr lang="it-IT" sz="800" b="1" dirty="0" smtClean="0"/>
          </a:p>
          <a:p>
            <a:pPr>
              <a:buFont typeface="Arial" pitchFamily="34" charset="0"/>
              <a:buChar char="•"/>
            </a:pPr>
            <a:endParaRPr lang="it-IT" sz="800" b="1" dirty="0" smtClean="0"/>
          </a:p>
          <a:p>
            <a:pPr>
              <a:buFont typeface="Arial" pitchFamily="34" charset="0"/>
              <a:buChar char="•"/>
            </a:pPr>
            <a:r>
              <a:rPr lang="it-IT" sz="1400" b="1" dirty="0" smtClean="0"/>
              <a:t>Preparare un’acquisizione di società e/o un’espansione-riorganizzazione di gruppo</a:t>
            </a:r>
          </a:p>
          <a:p>
            <a:pPr>
              <a:buFont typeface="Arial" pitchFamily="34" charset="0"/>
              <a:buChar char="•"/>
            </a:pPr>
            <a:endParaRPr lang="it-IT" sz="1400" i="1" dirty="0" smtClean="0"/>
          </a:p>
          <a:p>
            <a:pPr lvl="1"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 algn="ctr"/>
            <a:endParaRPr lang="it-IT" b="1" i="1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80D0-FC2C-4083-A094-47D7D806B6D0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3600" b="1" dirty="0" smtClean="0"/>
              <a:t>Tipi di </a:t>
            </a:r>
            <a:r>
              <a:rPr lang="it-IT" sz="3600" b="1" i="1" dirty="0" smtClean="0"/>
              <a:t>Joint </a:t>
            </a:r>
            <a:r>
              <a:rPr lang="it-IT" sz="3600" b="1" i="1" dirty="0" err="1" smtClean="0"/>
              <a:t>Ventures</a:t>
            </a:r>
            <a:r>
              <a:rPr lang="it-IT" sz="1800" i="1" dirty="0" smtClean="0"/>
              <a:t/>
            </a:r>
            <a:br>
              <a:rPr lang="it-IT" sz="1800" i="1" dirty="0" smtClean="0"/>
            </a:br>
            <a:r>
              <a:rPr lang="it-IT" sz="1800" i="1" dirty="0" smtClean="0"/>
              <a:t>in base a</a:t>
            </a:r>
            <a:br>
              <a:rPr lang="it-IT" sz="1800" i="1" dirty="0" smtClean="0"/>
            </a:br>
            <a:r>
              <a:rPr lang="it-IT" sz="2000" b="1" i="1" dirty="0" smtClean="0"/>
              <a:t>durata dello scopo comune in funzione degli obiettivi - stabilità della collaborazione</a:t>
            </a:r>
            <a:br>
              <a:rPr lang="it-IT" sz="2000" b="1" i="1" dirty="0" smtClean="0"/>
            </a:br>
            <a:endParaRPr lang="it-IT" sz="2000" b="1" i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15516" y="1855248"/>
            <a:ext cx="4281872" cy="659352"/>
          </a:xfrm>
        </p:spPr>
        <p:txBody>
          <a:bodyPr/>
          <a:lstStyle/>
          <a:p>
            <a:r>
              <a:rPr lang="it-IT" i="1" cap="small" dirty="0" smtClean="0"/>
              <a:t>Joint </a:t>
            </a:r>
            <a:r>
              <a:rPr lang="it-IT" i="1" cap="small" dirty="0" err="1" smtClean="0"/>
              <a:t>Ventures</a:t>
            </a:r>
            <a:r>
              <a:rPr lang="it-IT" i="1" cap="small" dirty="0" smtClean="0"/>
              <a:t> </a:t>
            </a:r>
            <a:r>
              <a:rPr lang="it-IT" cap="small" dirty="0" smtClean="0"/>
              <a:t>Contrattuali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4008" y="1880828"/>
            <a:ext cx="4041775" cy="654843"/>
          </a:xfrm>
        </p:spPr>
        <p:txBody>
          <a:bodyPr/>
          <a:lstStyle/>
          <a:p>
            <a:r>
              <a:rPr lang="it-IT" i="1" cap="small" dirty="0" smtClean="0"/>
              <a:t>Joint </a:t>
            </a:r>
            <a:r>
              <a:rPr lang="it-IT" i="1" cap="small" dirty="0" err="1" smtClean="0"/>
              <a:t>Ventures</a:t>
            </a:r>
            <a:r>
              <a:rPr lang="it-IT" i="1" cap="small" dirty="0" smtClean="0"/>
              <a:t> </a:t>
            </a:r>
            <a:r>
              <a:rPr lang="it-IT" cap="small" dirty="0" smtClean="0"/>
              <a:t>societarie</a:t>
            </a:r>
          </a:p>
          <a:p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b="1" i="1" dirty="0" err="1" smtClean="0"/>
              <a:t>Uncorporated</a:t>
            </a:r>
            <a:r>
              <a:rPr lang="it-IT" sz="2000" b="1" i="1" dirty="0" smtClean="0"/>
              <a:t> joint </a:t>
            </a:r>
            <a:r>
              <a:rPr lang="it-IT" sz="2000" b="1" i="1" dirty="0" err="1" smtClean="0"/>
              <a:t>ventures</a:t>
            </a:r>
            <a:endParaRPr lang="it-IT" sz="2000" b="1" i="1" dirty="0" smtClean="0"/>
          </a:p>
          <a:p>
            <a:pPr algn="ctr">
              <a:buNone/>
            </a:pPr>
            <a:r>
              <a:rPr lang="it-IT" sz="2000" b="1" i="1" dirty="0" smtClean="0"/>
              <a:t>STRATEGIC ALLIANCES</a:t>
            </a:r>
          </a:p>
          <a:p>
            <a:pPr>
              <a:buNone/>
            </a:pPr>
            <a:r>
              <a:rPr lang="it-IT" sz="1800" dirty="0" smtClean="0"/>
              <a:t>	</a:t>
            </a:r>
            <a:r>
              <a:rPr lang="it-IT" sz="1600" dirty="0" smtClean="0"/>
              <a:t>Accordi di natura </a:t>
            </a:r>
            <a:r>
              <a:rPr lang="it-IT" sz="1600" b="1" dirty="0" smtClean="0"/>
              <a:t>puramente contrattuale</a:t>
            </a:r>
            <a:r>
              <a:rPr lang="it-IT" sz="1600" dirty="0" smtClean="0"/>
              <a:t> tra due o più imprese, finalizzate a perseguire obiettivi comuni preventivamente individuati</a:t>
            </a:r>
          </a:p>
          <a:p>
            <a:pPr lvl="1"/>
            <a:r>
              <a:rPr lang="it-IT" sz="1500" dirty="0" smtClean="0"/>
              <a:t>ciascuna impresa partecipante rimane </a:t>
            </a:r>
            <a:r>
              <a:rPr lang="it-IT" sz="1500" b="1" dirty="0" smtClean="0"/>
              <a:t>indipendente</a:t>
            </a:r>
            <a:endParaRPr lang="it-IT" sz="1500" dirty="0" smtClean="0"/>
          </a:p>
          <a:p>
            <a:pPr lvl="1"/>
            <a:r>
              <a:rPr lang="it-IT" sz="1500" dirty="0" smtClean="0"/>
              <a:t>nessuna struttura societaria</a:t>
            </a:r>
          </a:p>
          <a:p>
            <a:pPr lvl="1"/>
            <a:r>
              <a:rPr lang="it-IT" sz="1500" dirty="0" smtClean="0"/>
              <a:t>ripartizione su base </a:t>
            </a:r>
            <a:r>
              <a:rPr lang="it-IT" sz="1500" dirty="0" err="1" smtClean="0"/>
              <a:t>pattizia</a:t>
            </a:r>
            <a:r>
              <a:rPr lang="it-IT" sz="1500" dirty="0" smtClean="0"/>
              <a:t> di oneri e vantaggi della </a:t>
            </a:r>
            <a:r>
              <a:rPr lang="it-IT" sz="1500" i="1" dirty="0" smtClean="0"/>
              <a:t>venture</a:t>
            </a:r>
          </a:p>
          <a:p>
            <a:pPr lvl="1"/>
            <a:r>
              <a:rPr lang="it-IT" sz="1500" b="1" dirty="0" smtClean="0"/>
              <a:t>responsabilità solidale</a:t>
            </a:r>
            <a:r>
              <a:rPr lang="it-IT" sz="1500" dirty="0" smtClean="0"/>
              <a:t> e</a:t>
            </a:r>
            <a:r>
              <a:rPr lang="it-IT" sz="1500" b="1" dirty="0" smtClean="0"/>
              <a:t> illimitata</a:t>
            </a:r>
            <a:r>
              <a:rPr lang="it-IT" sz="1500" dirty="0" smtClean="0"/>
              <a:t> dei </a:t>
            </a:r>
            <a:r>
              <a:rPr lang="it-IT" sz="1500" i="1" dirty="0" err="1" smtClean="0"/>
              <a:t>co-venturers</a:t>
            </a:r>
            <a:r>
              <a:rPr lang="it-IT" sz="1500" dirty="0" smtClean="0"/>
              <a:t>, salvo patti particolari</a:t>
            </a:r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endParaRPr lang="it-IT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i="1" dirty="0" smtClean="0"/>
              <a:t>	</a:t>
            </a:r>
            <a:r>
              <a:rPr lang="it-IT" sz="2000" b="1" i="1" dirty="0" err="1" smtClean="0"/>
              <a:t>Incorporated</a:t>
            </a:r>
            <a:r>
              <a:rPr lang="it-IT" sz="2000" b="1" i="1" dirty="0" smtClean="0"/>
              <a:t> or </a:t>
            </a:r>
            <a:r>
              <a:rPr lang="it-IT" sz="2000" b="1" i="1" dirty="0" err="1" smtClean="0"/>
              <a:t>Equity</a:t>
            </a:r>
            <a:r>
              <a:rPr lang="it-IT" sz="2000" b="1" i="1" dirty="0" smtClean="0"/>
              <a:t> Joint </a:t>
            </a:r>
            <a:r>
              <a:rPr lang="it-IT" sz="2000" b="1" i="1" dirty="0" err="1" smtClean="0"/>
              <a:t>Ventures</a:t>
            </a:r>
            <a:endParaRPr lang="it-IT" sz="2000" b="1" i="1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sz="1500" b="1" dirty="0" smtClean="0"/>
              <a:t>Società comuni</a:t>
            </a:r>
            <a:r>
              <a:rPr lang="it-IT" sz="1500" dirty="0" smtClean="0"/>
              <a:t>, costituite nella forma  e in base alle norme dell’ordinamento nazionale del luogo ove la società ha sede</a:t>
            </a:r>
          </a:p>
          <a:p>
            <a:pPr lvl="1"/>
            <a:r>
              <a:rPr lang="it-IT" sz="1500" i="1" dirty="0" err="1" smtClean="0"/>
              <a:t>Newco</a:t>
            </a:r>
            <a:r>
              <a:rPr lang="it-IT" sz="1500" i="1" dirty="0" smtClean="0"/>
              <a:t> </a:t>
            </a:r>
            <a:r>
              <a:rPr lang="it-IT" sz="1500" dirty="0" smtClean="0"/>
              <a:t>o (più raramente) ingresso in società già esistente</a:t>
            </a:r>
          </a:p>
          <a:p>
            <a:pPr lvl="1"/>
            <a:r>
              <a:rPr lang="it-IT" sz="1500" dirty="0" smtClean="0"/>
              <a:t>problema del rapporto tra legge nazionale applicabile al contratto di </a:t>
            </a:r>
            <a:r>
              <a:rPr lang="it-IT" sz="1500" i="1" dirty="0" smtClean="0"/>
              <a:t>Joint Venture</a:t>
            </a:r>
            <a:r>
              <a:rPr lang="it-IT" sz="1500" dirty="0" smtClean="0"/>
              <a:t> e norme di applicazione necessaria dell’ordinamento della società comune</a:t>
            </a:r>
          </a:p>
          <a:p>
            <a:pPr lvl="1"/>
            <a:r>
              <a:rPr lang="it-IT" sz="1500" dirty="0" smtClean="0"/>
              <a:t>In caso di </a:t>
            </a:r>
            <a:r>
              <a:rPr lang="it-IT" sz="1500" i="1" dirty="0" smtClean="0"/>
              <a:t>JV</a:t>
            </a:r>
            <a:r>
              <a:rPr lang="it-IT" sz="1500" dirty="0" smtClean="0"/>
              <a:t> societaria, il contratto di </a:t>
            </a:r>
            <a:r>
              <a:rPr lang="it-IT" sz="1500" i="1" dirty="0" smtClean="0"/>
              <a:t>Joint Venture</a:t>
            </a:r>
            <a:r>
              <a:rPr lang="it-IT" sz="1500" dirty="0" smtClean="0"/>
              <a:t> ha anche funzione di </a:t>
            </a:r>
            <a:r>
              <a:rPr lang="it-IT" sz="1500" b="1" dirty="0" smtClean="0"/>
              <a:t>patto parasociale</a:t>
            </a:r>
            <a:endParaRPr lang="it-IT" sz="15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5158-F9CA-4276-A7AE-B0F6AF0C28CE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2052228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b="1" dirty="0" smtClean="0"/>
              <a:t>La genesi di un contratto di </a:t>
            </a:r>
            <a:r>
              <a:rPr lang="it-IT" sz="3200" b="1" i="1" dirty="0" smtClean="0"/>
              <a:t>Joint Venture</a:t>
            </a:r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3200" b="1" dirty="0" smtClean="0"/>
              <a:t>La fase precontrattuale</a:t>
            </a:r>
            <a:br>
              <a:rPr lang="it-IT" sz="3200" b="1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68860"/>
            <a:ext cx="8229600" cy="4155740"/>
          </a:xfrm>
        </p:spPr>
        <p:txBody>
          <a:bodyPr>
            <a:normAutofit lnSpcReduction="10000"/>
          </a:bodyPr>
          <a:lstStyle/>
          <a:p>
            <a:r>
              <a:rPr lang="it-IT" sz="1800" dirty="0" smtClean="0"/>
              <a:t>Individuazione dei partner</a:t>
            </a:r>
          </a:p>
          <a:p>
            <a:r>
              <a:rPr lang="it-IT" sz="1800" dirty="0" smtClean="0"/>
              <a:t>Fissazione degli obiettivi comuni</a:t>
            </a:r>
          </a:p>
          <a:p>
            <a:r>
              <a:rPr lang="it-IT" sz="1800" dirty="0" smtClean="0"/>
              <a:t>Predisposizione di un </a:t>
            </a:r>
            <a:r>
              <a:rPr lang="it-IT" sz="1800" i="1" dirty="0" smtClean="0"/>
              <a:t>business </a:t>
            </a:r>
            <a:r>
              <a:rPr lang="it-IT" sz="1800" i="1" dirty="0" err="1" smtClean="0"/>
              <a:t>plan</a:t>
            </a:r>
            <a:endParaRPr lang="it-IT" sz="1800" i="1" dirty="0" smtClean="0"/>
          </a:p>
          <a:p>
            <a:r>
              <a:rPr lang="it-IT" sz="1800" dirty="0" smtClean="0"/>
              <a:t>Studio dei “fondamentali” del Paese interessato: normativa, amministrazione, finanza, fisco, ambiti di rischio. La scelta dei consulenti</a:t>
            </a:r>
          </a:p>
          <a:p>
            <a:endParaRPr lang="it-IT" sz="1000" dirty="0" smtClean="0"/>
          </a:p>
          <a:p>
            <a:pPr algn="ctr">
              <a:buNone/>
            </a:pPr>
            <a:r>
              <a:rPr lang="it-IT" sz="1800" b="1" dirty="0" smtClean="0"/>
              <a:t>I DOCUMENTI PRECONTRATTUALI</a:t>
            </a:r>
          </a:p>
          <a:p>
            <a:r>
              <a:rPr lang="it-IT" sz="1800" dirty="0" smtClean="0"/>
              <a:t>Contratto di riservatezza (</a:t>
            </a:r>
            <a:r>
              <a:rPr lang="it-IT" sz="1800" i="1" dirty="0" smtClean="0"/>
              <a:t>NDA Non </a:t>
            </a:r>
            <a:r>
              <a:rPr lang="it-IT" sz="1800" i="1" dirty="0" err="1" smtClean="0"/>
              <a:t>Disclosure</a:t>
            </a:r>
            <a:r>
              <a:rPr lang="it-IT" sz="1800" i="1" dirty="0" smtClean="0"/>
              <a:t> Agreement</a:t>
            </a:r>
            <a:r>
              <a:rPr lang="it-IT" sz="1800" dirty="0" smtClean="0"/>
              <a:t>)</a:t>
            </a:r>
          </a:p>
          <a:p>
            <a:pPr lvl="1"/>
            <a:r>
              <a:rPr lang="it-IT" sz="1600" dirty="0" smtClean="0"/>
              <a:t>Riservatezza sull’esistenza delle trattative e sui dati scambiati tra le parti</a:t>
            </a:r>
          </a:p>
          <a:p>
            <a:pPr lvl="1"/>
            <a:r>
              <a:rPr lang="it-IT" sz="1600" i="1" dirty="0" smtClean="0"/>
              <a:t>Stand-by - </a:t>
            </a:r>
            <a:r>
              <a:rPr lang="it-IT" sz="1600" i="1" dirty="0" err="1" smtClean="0"/>
              <a:t>Non-compete</a:t>
            </a:r>
            <a:r>
              <a:rPr lang="it-IT" sz="1600" i="1" dirty="0" smtClean="0"/>
              <a:t> </a:t>
            </a:r>
            <a:r>
              <a:rPr lang="it-IT" sz="1600" dirty="0" smtClean="0"/>
              <a:t>(rapporti con concorrenti)</a:t>
            </a:r>
          </a:p>
          <a:p>
            <a:pPr lvl="1"/>
            <a:r>
              <a:rPr lang="it-IT" sz="1600" i="1" dirty="0" err="1" smtClean="0"/>
              <a:t>Non-solicitation</a:t>
            </a:r>
            <a:r>
              <a:rPr lang="it-IT" sz="1600" i="1" dirty="0" smtClean="0"/>
              <a:t> – Non- </a:t>
            </a:r>
            <a:r>
              <a:rPr lang="it-IT" sz="1600" i="1" dirty="0" err="1" smtClean="0"/>
              <a:t>circumvention</a:t>
            </a:r>
            <a:r>
              <a:rPr lang="it-IT" sz="1600" dirty="0" smtClean="0"/>
              <a:t> (clienti, fornitori, dipendenti)</a:t>
            </a:r>
          </a:p>
          <a:p>
            <a:pPr lvl="1"/>
            <a:endParaRPr lang="it-IT" sz="800" dirty="0" smtClean="0"/>
          </a:p>
          <a:p>
            <a:r>
              <a:rPr lang="it-IT" sz="1800" i="1" dirty="0" err="1" smtClean="0"/>
              <a:t>Letter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of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Intent</a:t>
            </a:r>
            <a:r>
              <a:rPr lang="it-IT" sz="1800" i="1" dirty="0" smtClean="0"/>
              <a:t> (LOI) – Memorandum </a:t>
            </a:r>
            <a:r>
              <a:rPr lang="it-IT" sz="1800" i="1" dirty="0" err="1" smtClean="0"/>
              <a:t>of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Understanding</a:t>
            </a:r>
            <a:r>
              <a:rPr lang="it-IT" sz="1800" i="1" dirty="0" smtClean="0"/>
              <a:t> (MOU)</a:t>
            </a:r>
          </a:p>
          <a:p>
            <a:pPr lvl="1"/>
            <a:r>
              <a:rPr lang="it-IT" sz="1600" dirty="0" smtClean="0"/>
              <a:t>Carattere non vincolante – Nei sistemi di </a:t>
            </a:r>
            <a:r>
              <a:rPr lang="it-IT" sz="1600" i="1" dirty="0" smtClean="0"/>
              <a:t>common </a:t>
            </a:r>
            <a:r>
              <a:rPr lang="it-IT" sz="1600" i="1" dirty="0" err="1" smtClean="0"/>
              <a:t>law</a:t>
            </a:r>
            <a:r>
              <a:rPr lang="it-IT" sz="1600" dirty="0" smtClean="0"/>
              <a:t> non esiste il contratto preliminare – Aleatorietà dei concetti di buona fede e tutela dell’affidamento</a:t>
            </a:r>
            <a:endParaRPr lang="it-IT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5DD7-7C72-4B88-9104-31C7BC0F537F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La struttura del contratto di Joint Venture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24844"/>
            <a:ext cx="8229600" cy="4299756"/>
          </a:xfrm>
        </p:spPr>
        <p:txBody>
          <a:bodyPr/>
          <a:lstStyle/>
          <a:p>
            <a:r>
              <a:rPr lang="it-IT" dirty="0" smtClean="0"/>
              <a:t>Il contratto di </a:t>
            </a:r>
            <a:r>
              <a:rPr lang="it-IT" i="1" dirty="0" smtClean="0"/>
              <a:t>joint venture </a:t>
            </a:r>
            <a:r>
              <a:rPr lang="it-IT" dirty="0" smtClean="0"/>
              <a:t>(contratto-quadro)</a:t>
            </a:r>
            <a:r>
              <a:rPr lang="it-IT" i="1" dirty="0" smtClean="0"/>
              <a:t> </a:t>
            </a:r>
            <a:r>
              <a:rPr lang="it-IT" dirty="0" smtClean="0"/>
              <a:t>e i contratti ancillari</a:t>
            </a:r>
          </a:p>
          <a:p>
            <a:pPr>
              <a:buNone/>
            </a:pPr>
            <a:endParaRPr lang="it-IT" sz="1600" dirty="0" smtClean="0"/>
          </a:p>
          <a:p>
            <a:pPr lvl="1"/>
            <a:r>
              <a:rPr lang="it-IT" sz="2200" dirty="0" smtClean="0"/>
              <a:t>contratti di assistenza tecnica</a:t>
            </a:r>
          </a:p>
          <a:p>
            <a:pPr lvl="1"/>
            <a:r>
              <a:rPr lang="it-IT" sz="2200" dirty="0" smtClean="0"/>
              <a:t>contratti di fornitura/subfornitura</a:t>
            </a:r>
          </a:p>
          <a:p>
            <a:pPr lvl="1"/>
            <a:r>
              <a:rPr lang="it-IT" sz="2200" dirty="0" smtClean="0"/>
              <a:t>contratti di locazione/affitto</a:t>
            </a:r>
          </a:p>
          <a:p>
            <a:pPr lvl="1"/>
            <a:r>
              <a:rPr lang="it-IT" sz="2200" dirty="0" smtClean="0"/>
              <a:t>contratti di licenza di marchi (uso del </a:t>
            </a:r>
            <a:r>
              <a:rPr lang="it-IT" sz="2200" i="1" dirty="0" err="1" smtClean="0"/>
              <a:t>brand</a:t>
            </a:r>
            <a:r>
              <a:rPr lang="it-IT" sz="2200" i="1" dirty="0" smtClean="0"/>
              <a:t> </a:t>
            </a:r>
            <a:r>
              <a:rPr lang="it-IT" sz="2200" i="1" dirty="0" err="1" smtClean="0"/>
              <a:t>name</a:t>
            </a:r>
            <a:r>
              <a:rPr lang="it-IT" sz="2200" dirty="0" smtClean="0"/>
              <a:t>), brevetti, </a:t>
            </a:r>
            <a:r>
              <a:rPr lang="it-IT" sz="2200" i="1" dirty="0" smtClean="0"/>
              <a:t>know-how</a:t>
            </a:r>
          </a:p>
          <a:p>
            <a:pPr lvl="1"/>
            <a:r>
              <a:rPr lang="it-IT" sz="2200" dirty="0" smtClean="0"/>
              <a:t>contratti di collaborazione </a:t>
            </a:r>
          </a:p>
          <a:p>
            <a:pPr lvl="1"/>
            <a:r>
              <a:rPr lang="it-IT" sz="2200" dirty="0" smtClean="0"/>
              <a:t>statuto e atto costitutivo della società comune (JVC)</a:t>
            </a:r>
            <a:endParaRPr lang="it-IT" sz="2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5DD7-7C72-4B88-9104-31C7BC0F537F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it-IT" sz="3200" dirty="0" smtClean="0"/>
              <a:t>Le clausole principali del JVA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64804"/>
            <a:ext cx="8229600" cy="4659796"/>
          </a:xfrm>
        </p:spPr>
        <p:txBody>
          <a:bodyPr>
            <a:normAutofit lnSpcReduction="10000"/>
          </a:bodyPr>
          <a:lstStyle/>
          <a:p>
            <a:r>
              <a:rPr lang="it-IT" sz="1600" b="1" i="1" dirty="0" smtClean="0"/>
              <a:t>Oggetto del contratto – </a:t>
            </a:r>
            <a:r>
              <a:rPr lang="it-IT" sz="1600" b="1" dirty="0" smtClean="0"/>
              <a:t>scope</a:t>
            </a:r>
            <a:r>
              <a:rPr lang="it-IT" sz="1600" b="1" i="1" dirty="0" smtClean="0"/>
              <a:t> della collaborazione</a:t>
            </a:r>
          </a:p>
          <a:p>
            <a:pPr lvl="1"/>
            <a:r>
              <a:rPr lang="it-IT" sz="1400" dirty="0" smtClean="0"/>
              <a:t>Importante da definire, specialmente nell’ipotesi di concessione di esclusiva</a:t>
            </a:r>
          </a:p>
          <a:p>
            <a:pPr lvl="1">
              <a:buNone/>
            </a:pPr>
            <a:endParaRPr lang="it-IT" sz="800" dirty="0" smtClean="0"/>
          </a:p>
          <a:p>
            <a:r>
              <a:rPr lang="it-IT" sz="1600" b="1" i="1" dirty="0" smtClean="0"/>
              <a:t>Condizioni sospensive – </a:t>
            </a:r>
            <a:r>
              <a:rPr lang="it-IT" sz="1600" b="1" dirty="0" err="1" smtClean="0"/>
              <a:t>Conditions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precedent</a:t>
            </a:r>
            <a:endParaRPr lang="it-IT" sz="1600" b="1" dirty="0" smtClean="0"/>
          </a:p>
          <a:p>
            <a:pPr lvl="1"/>
            <a:r>
              <a:rPr lang="it-IT" sz="1400" dirty="0" smtClean="0"/>
              <a:t>Ottenimento autorizzazioni amministrative</a:t>
            </a:r>
          </a:p>
          <a:p>
            <a:pPr lvl="1"/>
            <a:r>
              <a:rPr lang="it-IT" sz="1400" dirty="0" smtClean="0"/>
              <a:t>“Registrazione” dei </a:t>
            </a:r>
            <a:r>
              <a:rPr lang="it-IT" sz="1400" i="1" dirty="0" err="1" smtClean="0"/>
              <a:t>co-venturers</a:t>
            </a:r>
            <a:r>
              <a:rPr lang="it-IT" sz="1400" i="1" dirty="0" smtClean="0"/>
              <a:t> </a:t>
            </a:r>
            <a:r>
              <a:rPr lang="it-IT" sz="1400" dirty="0" smtClean="0"/>
              <a:t>stranieri nell’ordinamento di destinazione (se richiesto)</a:t>
            </a:r>
          </a:p>
          <a:p>
            <a:pPr lvl="1"/>
            <a:r>
              <a:rPr lang="it-IT" sz="1400" i="1" dirty="0" smtClean="0"/>
              <a:t>Clearing </a:t>
            </a:r>
            <a:r>
              <a:rPr lang="it-IT" sz="1400" dirty="0" smtClean="0"/>
              <a:t>da parte di autorità </a:t>
            </a:r>
            <a:r>
              <a:rPr lang="it-IT" sz="1400" dirty="0" err="1" smtClean="0"/>
              <a:t>regolatorie</a:t>
            </a:r>
            <a:r>
              <a:rPr lang="it-IT" sz="1400" dirty="0" smtClean="0"/>
              <a:t>  (AGCM l. 287/90 – Commissione UE Reg. 139/04 – </a:t>
            </a:r>
            <a:r>
              <a:rPr lang="it-IT" sz="1400" dirty="0" err="1" smtClean="0"/>
              <a:t>Clayton</a:t>
            </a:r>
            <a:r>
              <a:rPr lang="it-IT" sz="1400" dirty="0" smtClean="0"/>
              <a:t> </a:t>
            </a:r>
            <a:r>
              <a:rPr lang="it-IT" sz="1400" dirty="0" err="1" smtClean="0"/>
              <a:t>Act</a:t>
            </a:r>
            <a:r>
              <a:rPr lang="it-IT" sz="1400" dirty="0" smtClean="0"/>
              <a:t> USA) – Obbligo di comunicazione preventiva e possibilità di apertura di istruttoria</a:t>
            </a:r>
          </a:p>
          <a:p>
            <a:pPr lvl="2">
              <a:buNone/>
            </a:pPr>
            <a:r>
              <a:rPr lang="it-IT" sz="1300" i="1" dirty="0" smtClean="0"/>
              <a:t>	</a:t>
            </a:r>
            <a:r>
              <a:rPr lang="it-IT" sz="1400" i="1" dirty="0" smtClean="0"/>
              <a:t>Profili </a:t>
            </a:r>
            <a:r>
              <a:rPr lang="it-IT" sz="1400" b="1" dirty="0" smtClean="0"/>
              <a:t>antitrust </a:t>
            </a:r>
            <a:r>
              <a:rPr lang="it-IT" sz="1400" dirty="0" smtClean="0"/>
              <a:t>della JV – </a:t>
            </a:r>
            <a:r>
              <a:rPr lang="it-IT" sz="1400" i="1" dirty="0" smtClean="0"/>
              <a:t>Joint </a:t>
            </a:r>
            <a:r>
              <a:rPr lang="it-IT" sz="1400" i="1" dirty="0" err="1" smtClean="0"/>
              <a:t>Ventures</a:t>
            </a:r>
            <a:r>
              <a:rPr lang="it-IT" sz="1400" dirty="0" smtClean="0"/>
              <a:t> </a:t>
            </a:r>
            <a:r>
              <a:rPr lang="it-IT" sz="1400" dirty="0" err="1" smtClean="0"/>
              <a:t>concentrative</a:t>
            </a:r>
            <a:r>
              <a:rPr lang="it-IT" sz="1400" dirty="0" smtClean="0"/>
              <a:t> (soggette  a disciplina </a:t>
            </a:r>
            <a:r>
              <a:rPr lang="it-IT" sz="1400" i="1" dirty="0" smtClean="0"/>
              <a:t>antitrust</a:t>
            </a:r>
            <a:r>
              <a:rPr lang="it-IT" sz="1400" dirty="0" smtClean="0"/>
              <a:t>) e </a:t>
            </a:r>
            <a:r>
              <a:rPr lang="it-IT" sz="1400" i="1" dirty="0" smtClean="0"/>
              <a:t>Joint </a:t>
            </a:r>
            <a:r>
              <a:rPr lang="it-IT" sz="1400" i="1" dirty="0" err="1" smtClean="0"/>
              <a:t>Ventures</a:t>
            </a:r>
            <a:r>
              <a:rPr lang="it-IT" sz="1400" dirty="0" smtClean="0"/>
              <a:t> cooperative (esenti)</a:t>
            </a:r>
          </a:p>
          <a:p>
            <a:pPr lvl="3">
              <a:buNone/>
            </a:pPr>
            <a:r>
              <a:rPr lang="it-IT" sz="1000" dirty="0" smtClean="0"/>
              <a:t>Art. 5 – L. 287/90  Operazioni di concentrazione</a:t>
            </a:r>
          </a:p>
          <a:p>
            <a:pPr lvl="3">
              <a:buNone/>
            </a:pPr>
            <a:r>
              <a:rPr lang="it-IT" sz="1000" dirty="0" smtClean="0"/>
              <a:t>1.  L'operazione di concentrazione si realizza:</a:t>
            </a:r>
            <a:br>
              <a:rPr lang="it-IT" sz="1000" dirty="0" smtClean="0"/>
            </a:br>
            <a:r>
              <a:rPr lang="it-IT" sz="1000" dirty="0" smtClean="0"/>
              <a:t>a)  quando due o più imprese procedono a fusione; </a:t>
            </a:r>
          </a:p>
          <a:p>
            <a:pPr lvl="3">
              <a:buNone/>
            </a:pPr>
            <a:r>
              <a:rPr lang="it-IT" sz="1000" dirty="0" smtClean="0"/>
              <a:t>	b)  quando uno o più soggetti in posizione di controllo di almeno un'impresa ovvero una o più imprese acquisiscono direttamente od indirettamente, sia mediante acquisto di azioni o di elementi del patrimonio, sia mediante contratto o qualsiasi altro mezzo, il controllo dell'insieme o di parti di una o più imprese; </a:t>
            </a:r>
          </a:p>
          <a:p>
            <a:pPr lvl="3">
              <a:buNone/>
            </a:pPr>
            <a:r>
              <a:rPr lang="it-IT" sz="1000" dirty="0" smtClean="0"/>
              <a:t>	c)  quando due o più imprese procedono, attraverso la costituzione di una nuova società, alla costituzione di un'</a:t>
            </a:r>
            <a:r>
              <a:rPr lang="it-IT" sz="1000" b="1" i="1" dirty="0" smtClean="0"/>
              <a:t>impresa comune</a:t>
            </a:r>
            <a:r>
              <a:rPr lang="it-IT" sz="1000" dirty="0" smtClean="0"/>
              <a:t>.</a:t>
            </a:r>
          </a:p>
          <a:p>
            <a:pPr lvl="3">
              <a:buNone/>
            </a:pPr>
            <a:r>
              <a:rPr lang="it-IT" sz="1000" dirty="0" smtClean="0"/>
              <a:t>3.	Le operazioni aventi quale oggetto o effetto principale il </a:t>
            </a:r>
            <a:r>
              <a:rPr lang="it-IT" sz="1000" b="1" i="1" dirty="0" smtClean="0"/>
              <a:t>coordinamento del comportamento di imprese indipendenti</a:t>
            </a:r>
            <a:r>
              <a:rPr lang="it-IT" sz="1000" dirty="0" smtClean="0"/>
              <a:t> non danno luogo ad una concentrazione</a:t>
            </a:r>
            <a:r>
              <a:rPr lang="it-IT" sz="900" dirty="0" smtClean="0"/>
              <a:t>.</a:t>
            </a:r>
          </a:p>
          <a:p>
            <a:pPr lvl="1">
              <a:buNone/>
            </a:pPr>
            <a:r>
              <a:rPr lang="it-IT" sz="1600" dirty="0" smtClean="0"/>
              <a:t>		</a:t>
            </a:r>
            <a:r>
              <a:rPr lang="it-IT" sz="1400" dirty="0" smtClean="0"/>
              <a:t>Per JV contrattuali: divieto di intese  restrittive della libertà di concorrenza </a:t>
            </a:r>
            <a:r>
              <a:rPr lang="it-IT" sz="1400" i="1" dirty="0" smtClean="0"/>
              <a:t>(art. 101 TFUE – 	art. 2 L. 287/90 – </a:t>
            </a:r>
            <a:r>
              <a:rPr lang="it-IT" sz="1400" i="1" dirty="0" err="1" smtClean="0"/>
              <a:t>Shearman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Act</a:t>
            </a:r>
            <a:r>
              <a:rPr lang="it-IT" sz="1400" i="1" dirty="0" smtClean="0"/>
              <a:t> USA)</a:t>
            </a:r>
          </a:p>
          <a:p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5DD7-7C72-4B88-9104-31C7BC0F537F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6071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Le clausole principali del JVA (segue)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85808"/>
          </a:xfrm>
        </p:spPr>
        <p:txBody>
          <a:bodyPr>
            <a:normAutofit lnSpcReduction="10000"/>
          </a:bodyPr>
          <a:lstStyle/>
          <a:p>
            <a:r>
              <a:rPr lang="it-IT" sz="1600" b="1" dirty="0" err="1" smtClean="0"/>
              <a:t>Closing</a:t>
            </a:r>
            <a:r>
              <a:rPr lang="it-IT" sz="1600" b="1" dirty="0" smtClean="0"/>
              <a:t>: </a:t>
            </a:r>
            <a:r>
              <a:rPr lang="it-IT" sz="1600" b="1" i="1" dirty="0" smtClean="0"/>
              <a:t>costituzione della JVC</a:t>
            </a:r>
            <a:r>
              <a:rPr lang="it-IT" b="1" i="1" dirty="0" smtClean="0"/>
              <a:t> </a:t>
            </a:r>
          </a:p>
          <a:p>
            <a:pPr lvl="1"/>
            <a:r>
              <a:rPr lang="it-IT" sz="1400" dirty="0" smtClean="0"/>
              <a:t>Determinazione della data o delle tempistiche di realizzazione dell’operazione</a:t>
            </a:r>
          </a:p>
          <a:p>
            <a:pPr lvl="1"/>
            <a:endParaRPr lang="it-IT" sz="800" dirty="0" smtClean="0"/>
          </a:p>
          <a:p>
            <a:r>
              <a:rPr lang="it-IT" sz="1600" b="1" dirty="0" smtClean="0"/>
              <a:t>Capital and </a:t>
            </a:r>
            <a:r>
              <a:rPr lang="it-IT" sz="1600" b="1" dirty="0" err="1" smtClean="0"/>
              <a:t>further</a:t>
            </a:r>
            <a:r>
              <a:rPr lang="it-IT" sz="1600" b="1" dirty="0" smtClean="0"/>
              <a:t> finance: </a:t>
            </a:r>
            <a:r>
              <a:rPr lang="it-IT" sz="1600" b="1" i="1" dirty="0" smtClean="0"/>
              <a:t>i conferimenti e gli eventuali aumenti di capitale</a:t>
            </a:r>
            <a:endParaRPr lang="it-IT" sz="1600" dirty="0" smtClean="0"/>
          </a:p>
          <a:p>
            <a:pPr lvl="1"/>
            <a:r>
              <a:rPr lang="it-IT" sz="1400" dirty="0" smtClean="0"/>
              <a:t>Importanza delle norme locali di diritto societario e valutario</a:t>
            </a:r>
          </a:p>
          <a:p>
            <a:pPr lvl="1"/>
            <a:r>
              <a:rPr lang="it-IT" sz="1400" dirty="0" smtClean="0"/>
              <a:t>Importanza del </a:t>
            </a:r>
            <a:r>
              <a:rPr lang="it-IT" sz="1400" i="1" dirty="0" smtClean="0"/>
              <a:t>business </a:t>
            </a:r>
            <a:r>
              <a:rPr lang="it-IT" sz="1400" i="1" dirty="0" err="1" smtClean="0"/>
              <a:t>plan</a:t>
            </a:r>
            <a:r>
              <a:rPr lang="it-IT" sz="1400" dirty="0" smtClean="0"/>
              <a:t> nella pianificazione del fabbisogno  finanziario della JVC</a:t>
            </a:r>
          </a:p>
          <a:p>
            <a:pPr lvl="1"/>
            <a:r>
              <a:rPr lang="it-IT" sz="1400" i="1" dirty="0" err="1" smtClean="0"/>
              <a:t>Dividend</a:t>
            </a:r>
            <a:r>
              <a:rPr lang="it-IT" sz="1400" i="1" dirty="0" smtClean="0"/>
              <a:t> policy</a:t>
            </a:r>
            <a:r>
              <a:rPr lang="it-IT" sz="1400" dirty="0" smtClean="0"/>
              <a:t>: eventuale vincolo dei dividendi (parziale e/o limitato nel tempo) come mezzo di </a:t>
            </a:r>
            <a:r>
              <a:rPr lang="it-IT" sz="1400" dirty="0" err="1" smtClean="0"/>
              <a:t>patrimonializzazione</a:t>
            </a:r>
            <a:r>
              <a:rPr lang="it-IT" sz="1400" dirty="0" smtClean="0"/>
              <a:t> della JVC</a:t>
            </a:r>
          </a:p>
          <a:p>
            <a:pPr lvl="1"/>
            <a:endParaRPr lang="it-IT" sz="800" dirty="0" smtClean="0"/>
          </a:p>
          <a:p>
            <a:r>
              <a:rPr lang="it-IT" sz="1600" b="1" dirty="0" err="1" smtClean="0"/>
              <a:t>Directors</a:t>
            </a:r>
            <a:r>
              <a:rPr lang="it-IT" sz="1600" b="1" dirty="0" smtClean="0"/>
              <a:t> and </a:t>
            </a:r>
            <a:r>
              <a:rPr lang="it-IT" sz="1600" b="1" dirty="0" err="1" smtClean="0"/>
              <a:t>Managers</a:t>
            </a:r>
            <a:r>
              <a:rPr lang="it-IT" sz="1600" b="1" dirty="0" smtClean="0"/>
              <a:t>: </a:t>
            </a:r>
            <a:r>
              <a:rPr lang="it-IT" sz="1600" b="1" i="1" dirty="0" smtClean="0"/>
              <a:t>la </a:t>
            </a:r>
            <a:r>
              <a:rPr lang="it-IT" sz="1600" b="1" i="1" dirty="0" err="1" smtClean="0"/>
              <a:t>governance</a:t>
            </a:r>
            <a:r>
              <a:rPr lang="it-IT" sz="1600" b="1" i="1" dirty="0" smtClean="0"/>
              <a:t> </a:t>
            </a:r>
            <a:r>
              <a:rPr lang="it-IT" sz="1600" b="1" dirty="0" smtClean="0"/>
              <a:t> della JVC</a:t>
            </a:r>
          </a:p>
          <a:p>
            <a:pPr lvl="1"/>
            <a:r>
              <a:rPr lang="it-IT" sz="1400" dirty="0" smtClean="0"/>
              <a:t>Criterio di proporzionalità tra ruolo degli amministratori e partecipazione al capitale della JVC</a:t>
            </a:r>
            <a:r>
              <a:rPr lang="it-IT" sz="1400" b="1" dirty="0" smtClean="0"/>
              <a:t> </a:t>
            </a:r>
            <a:endParaRPr lang="it-IT" sz="1400" dirty="0" smtClean="0"/>
          </a:p>
          <a:p>
            <a:pPr lvl="1"/>
            <a:r>
              <a:rPr lang="it-IT" sz="1400" dirty="0" smtClean="0"/>
              <a:t>Impatto della normativa locale sul ruolo del </a:t>
            </a:r>
            <a:r>
              <a:rPr lang="it-IT" sz="1400" i="1" dirty="0" err="1" smtClean="0"/>
              <a:t>local</a:t>
            </a:r>
            <a:r>
              <a:rPr lang="it-IT" sz="1400" i="1" dirty="0" smtClean="0"/>
              <a:t> partner </a:t>
            </a:r>
            <a:r>
              <a:rPr lang="it-IT" sz="1400" dirty="0" smtClean="0"/>
              <a:t>nella </a:t>
            </a:r>
            <a:r>
              <a:rPr lang="it-IT" sz="1400" i="1" dirty="0" err="1" smtClean="0"/>
              <a:t>governance</a:t>
            </a:r>
            <a:r>
              <a:rPr lang="it-IT" sz="1400" i="1" dirty="0" smtClean="0"/>
              <a:t> </a:t>
            </a:r>
            <a:r>
              <a:rPr lang="it-IT" sz="1400" dirty="0" smtClean="0"/>
              <a:t>della JVC</a:t>
            </a:r>
          </a:p>
          <a:p>
            <a:pPr lvl="1"/>
            <a:r>
              <a:rPr lang="it-IT" sz="1400" dirty="0" smtClean="0"/>
              <a:t>Meccanismi di turnazione del </a:t>
            </a:r>
            <a:r>
              <a:rPr lang="it-IT" sz="1400" i="1" dirty="0" smtClean="0"/>
              <a:t>CEO</a:t>
            </a:r>
            <a:r>
              <a:rPr lang="it-IT" sz="1400" dirty="0" smtClean="0"/>
              <a:t> e dei principali </a:t>
            </a:r>
            <a:r>
              <a:rPr lang="it-IT" sz="1400" i="1" dirty="0" err="1" smtClean="0"/>
              <a:t>executives</a:t>
            </a:r>
            <a:endParaRPr lang="it-IT" sz="1400" i="1" dirty="0" smtClean="0"/>
          </a:p>
          <a:p>
            <a:pPr lvl="1"/>
            <a:r>
              <a:rPr lang="it-IT" sz="1400" i="1" dirty="0" smtClean="0"/>
              <a:t>Casting vote </a:t>
            </a:r>
            <a:r>
              <a:rPr lang="it-IT" sz="1400" dirty="0" smtClean="0"/>
              <a:t>del</a:t>
            </a:r>
            <a:r>
              <a:rPr lang="it-IT" sz="1400" i="1" dirty="0" smtClean="0"/>
              <a:t> CEO</a:t>
            </a:r>
          </a:p>
          <a:p>
            <a:pPr lvl="1"/>
            <a:r>
              <a:rPr lang="it-IT" sz="1400" dirty="0" smtClean="0"/>
              <a:t>Tutela delle minoranze: materie riservate all’assemblea o soggette a diritto di veto/unanimità all’interno del </a:t>
            </a:r>
            <a:r>
              <a:rPr lang="it-IT" sz="1400" i="1" dirty="0" err="1" smtClean="0"/>
              <a:t>board</a:t>
            </a:r>
            <a:r>
              <a:rPr lang="it-IT" sz="1400" i="1" dirty="0" smtClean="0"/>
              <a:t> </a:t>
            </a:r>
            <a:r>
              <a:rPr lang="it-IT" sz="1400" dirty="0" smtClean="0"/>
              <a:t>(investimenti, disposizioni patrimoniali o contratti eccedenti un certo valore, assunzione di prestiti o concessione di garanzie, assunzione di dirigenti, ecc.)</a:t>
            </a:r>
            <a:endParaRPr lang="it-IT" sz="1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5DD7-7C72-4B88-9104-31C7BC0F537F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7755</TotalTime>
  <Words>1354</Words>
  <Application>Microsoft Office PowerPoint</Application>
  <PresentationFormat>Presentazione su schermo (4:3)</PresentationFormat>
  <Paragraphs>238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Equinozio</vt:lpstr>
      <vt:lpstr>Diapositiva 1</vt:lpstr>
      <vt:lpstr>Diapositiva 2</vt:lpstr>
      <vt:lpstr>Diapositiva 3</vt:lpstr>
      <vt:lpstr>Diapositiva 4</vt:lpstr>
      <vt:lpstr>               Tipi di Joint Ventures in base a durata dello scopo comune in funzione degli obiettivi - stabilità della collaborazione </vt:lpstr>
      <vt:lpstr> La genesi di un contratto di Joint Venture La fase precontrattuale  </vt:lpstr>
      <vt:lpstr>La struttura del contratto di Joint Venture</vt:lpstr>
      <vt:lpstr>Le clausole principali del JVA</vt:lpstr>
      <vt:lpstr>Le clausole principali del JVA (segue)</vt:lpstr>
      <vt:lpstr>Le clausole principali del JVA (segue)</vt:lpstr>
      <vt:lpstr>Le clausole principali del JVA (segue)</vt:lpstr>
      <vt:lpstr>Le Midnight clauses</vt:lpstr>
      <vt:lpstr>Diapositiva 13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Antonio_new</cp:lastModifiedBy>
  <cp:revision>635</cp:revision>
  <dcterms:created xsi:type="dcterms:W3CDTF">2005-11-14T10:44:41Z</dcterms:created>
  <dcterms:modified xsi:type="dcterms:W3CDTF">2016-04-11T17:13:32Z</dcterms:modified>
</cp:coreProperties>
</file>